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Override ContentType="application/vnd.openxmlformats-officedocument.drawingml.chart+xml" PartName="/ppt/charts/chart1.xml"/>
  <Override PartName="/ppt/charts/style_aop_chart1.xml" ContentType="application/vnd.ms-office.chartstyle+xml"/>
  <Override PartName="/ppt/charts/colors_aop_chart1.xml" ContentType="application/vnd.ms-office.chartcolorstyle+xml"/>
  <Default Extension="xlsx" ContentType="application/vnd.openxmlformats-officedocument.spreadsheetml.sheet"/>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slides/_rels/slide14.xml.rels" ContentType="application/vnd.openxmlformats-package.relationships+xml"/>
  <Override PartName="/ppt/slides/slide14.xml" ContentType="application/vnd.openxmlformats-officedocument.presentationml.slide+xml"/>
  <Override PartName="/ppt/slides/_rels/slide15.xml.rels" ContentType="application/vnd.openxmlformats-package.relationships+xml"/>
  <Override PartName="/ppt/slides/slide15.xml" ContentType="application/vnd.openxmlformats-officedocument.presentationml.slide+xml"/>
  <Override PartName="/ppt/slides/_rels/slide16.xml.rels" ContentType="application/vnd.openxmlformats-package.relationships+xml"/>
  <Override PartName="/ppt/slides/slide16.xml" ContentType="application/vnd.openxmlformats-officedocument.presentationml.slide+xml"/>
  <Override PartName="/ppt/slides/_rels/slide17.xml.rels" ContentType="application/vnd.openxmlformats-package.relationships+xml"/>
  <Override PartName="/ppt/slides/slide17.xml" ContentType="application/vnd.openxmlformats-officedocument.presentationml.slide+xml"/>
  <Override PartName="/ppt/slides/_rels/slide18.xml.rels" ContentType="application/vnd.openxmlformats-package.relationships+xml"/>
  <Override PartName="/ppt/slides/slide18.xml" ContentType="application/vnd.openxmlformats-officedocument.presentationml.slide+xml"/>
  <Override PartName="/ppt/slides/_rels/slide19.xml.rels" ContentType="application/vnd.openxmlformats-package.relationships+xml"/>
  <Override PartName="/ppt/slides/slide19.xml" ContentType="application/vnd.openxmlformats-officedocument.presentationml.slide+xml"/>
  <Override PartName="/ppt/slides/_rels/slide20.xml.rels" ContentType="application/vnd.openxmlformats-package.relationships+xml"/>
  <Override PartName="/ppt/slides/slide20.xml" ContentType="application/vnd.openxmlformats-officedocument.presentationml.slide+xml"/>
  <Override PartName="/ppt/slides/_rels/slide21.xml.rels" ContentType="application/vnd.openxmlformats-package.relationships+xml"/>
  <Override PartName="/ppt/slides/slide21.xml" ContentType="application/vnd.openxmlformats-officedocument.presentationml.slide+xml"/>
  <Override PartName="/ppt/slides/_rels/slide22.xml.rels" ContentType="application/vnd.openxmlformats-package.relationships+xml"/>
  <Override PartName="/ppt/slides/slide22.xml" ContentType="application/vnd.openxmlformats-officedocument.presentationml.slide+xml"/>
  <Override PartName="/ppt/slides/_rels/slide23.xml.rels" ContentType="application/vnd.openxmlformats-package.relationships+xml"/>
  <Override PartName="/ppt/slides/slide23.xml" ContentType="application/vnd.openxmlformats-officedocument.presentationml.slide+xml"/>
  <Override PartName="/ppt/slides/_rels/slide24.xml.rels" ContentType="application/vnd.openxmlformats-package.relationships+xml"/>
  <Override PartName="/ppt/slides/slide24.xml" ContentType="application/vnd.openxmlformats-officedocument.presentationml.slide+xml"/>
  <Override PartName="/ppt/slides/_rels/slide25.xml.rels" ContentType="application/vnd.openxmlformats-package.relationships+xml"/>
  <Override PartName="/ppt/slides/slide25.xml" ContentType="application/vnd.openxmlformats-officedocument.presentationml.slide+xml"/>
  <Override PartName="/ppt/slides/_rels/slide26.xml.rels" ContentType="application/vnd.openxmlformats-package.relationships+xml"/>
  <Override PartName="/ppt/slides/slide26.xml" ContentType="application/vnd.openxmlformats-officedocument.presentationml.slide+xml"/>
  <Override PartName="/ppt/slides/_rels/slide27.xml.rels" ContentType="application/vnd.openxmlformats-package.relationships+xml"/>
  <Override PartName="/ppt/slides/slide27.xml" ContentType="application/vnd.openxmlformats-officedocument.presentationml.slide+xml"/>
  <Override PartName="/ppt/slides/_rels/slide28.xml.rels" ContentType="application/vnd.openxmlformats-package.relationships+xml"/>
  <Override PartName="/ppt/slides/slide28.xml" ContentType="application/vnd.openxmlformats-officedocument.presentationml.slide+xml"/>
  <Override PartName="/ppt/slides/_rels/slide29.xml.rels" ContentType="application/vnd.openxmlformats-package.relationships+xml"/>
  <Override PartName="/ppt/slides/slide29.xml" ContentType="application/vnd.openxmlformats-officedocument.presentationml.slide+xml"/>
  <Override PartName="/ppt/slides/_rels/slide30.xml.rels" ContentType="application/vnd.openxmlformats-package.relationships+xml"/>
  <Override PartName="/ppt/slides/slide30.xml" ContentType="application/vnd.openxmlformats-officedocument.presentationml.slide+xml"/>
  <Override PartName="/ppt/slides/_rels/slide31.xml.rels" ContentType="application/vnd.openxmlformats-package.relationships+xml"/>
  <Override PartName="/ppt/slides/slide31.xml" ContentType="application/vnd.openxmlformats-officedocument.presentationml.slide+xml"/>
  <Override PartName="/ppt/slides/_rels/slide32.xml.rels" ContentType="application/vnd.openxmlformats-package.relationships+xml"/>
  <Override PartName="/ppt/slides/slide32.xml" ContentType="application/vnd.openxmlformats-officedocument.presentationml.slide+xml"/>
  <Override PartName="/ppt/slides/_rels/slide33.xml.rels" ContentType="application/vnd.openxmlformats-package.relationships+xml"/>
  <Override PartName="/ppt/slides/slide33.xml" ContentType="application/vnd.openxmlformats-officedocument.presentationml.slide+xml"/>
  <Override PartName="/ppt/slides/_rels/slide34.xml.rels" ContentType="application/vnd.openxmlformats-package.relationships+xml"/>
  <Override PartName="/ppt/slides/slide34.xml" ContentType="application/vnd.openxmlformats-officedocument.presentationml.slide+xml"/>
  <Override PartName="/ppt/slides/_rels/slide35.xml.rels" ContentType="application/vnd.openxmlformats-package.relationships+xml"/>
  <Override PartName="/ppt/slides/slide35.xml" ContentType="application/vnd.openxmlformats-officedocument.presentationml.slide+xml"/>
  <Override PartName="/ppt/slides/_rels/slide36.xml.rels" ContentType="application/vnd.openxmlformats-package.relationships+xml"/>
  <Override PartName="/ppt/slides/slide36.xml" ContentType="application/vnd.openxmlformats-officedocument.presentationml.slide+xml"/>
  <Override PartName="/ppt/slides/_rels/slide37.xml.rels" ContentType="application/vnd.openxmlformats-package.relationships+xml"/>
  <Override PartName="/ppt/slides/slide37.xml" ContentType="application/vnd.openxmlformats-officedocument.presentationml.slide+xml"/>
  <Override PartName="/ppt/slides/_rels/slide38.xml.rels" ContentType="application/vnd.openxmlformats-package.relationships+xml"/>
  <Override PartName="/ppt/slides/slide38.xml" ContentType="application/vnd.openxmlformats-officedocument.presentationml.slide+xml"/>
  <Override PartName="/ppt/slides/_rels/slide39.xml.rels" ContentType="application/vnd.openxmlformats-package.relationships+xml"/>
  <Override PartName="/ppt/slides/slide39.xml" ContentType="application/vnd.openxmlformats-officedocument.presentationml.slide+xml"/>
  <Override PartName="/ppt/slides/_rels/slide40.xml.rels" ContentType="application/vnd.openxmlformats-package.relationships+xml"/>
  <Override PartName="/ppt/slides/slide40.xml" ContentType="application/vnd.openxmlformats-officedocument.presentationml.slide+xml"/>
  <Override PartName="/ppt/slides/_rels/slide41.xml.rels" ContentType="application/vnd.openxmlformats-package.relationships+xml"/>
  <Override PartName="/ppt/slides/slide41.xml" ContentType="application/vnd.openxmlformats-officedocument.presentationml.slide+xml"/>
  <Override PartName="/ppt/slides/_rels/slide42.xml.rels" ContentType="application/vnd.openxmlformats-package.relationships+xml"/>
  <Override PartName="/ppt/slides/slide42.xml" ContentType="application/vnd.openxmlformats-officedocument.presentationml.slide+xml"/>
  <Override PartName="/ppt/slides/_rels/slide43.xml.rels" ContentType="application/vnd.openxmlformats-package.relationships+xml"/>
  <Override PartName="/ppt/slides/slide43.xml" ContentType="application/vnd.openxmlformats-officedocument.presentationml.slide+xml"/>
  <Override PartName="/ppt/slides/_rels/slide44.xml.rels" ContentType="application/vnd.openxmlformats-package.relationships+xml"/>
  <Override PartName="/ppt/slides/slide44.xml" ContentType="application/vnd.openxmlformats-officedocument.presentationml.slide+xml"/>
  <Override PartName="/ppt/slides/_rels/slide45.xml.rels" ContentType="application/vnd.openxmlformats-package.relationships+xml"/>
  <Override PartName="/ppt/slides/slide45.xml" ContentType="application/vnd.openxmlformats-officedocument.presentationml.slide+xml"/>
  <Override PartName="/ppt/slides/_rels/slide46.xml.rels" ContentType="application/vnd.openxmlformats-package.relationships+xml"/>
  <Override PartName="/ppt/slides/slide46.xml" ContentType="application/vnd.openxmlformats-officedocument.presentationml.slide+xml"/>
  <Override PartName="/ppt/slides/_rels/slide47.xml.rels" ContentType="application/vnd.openxmlformats-package.relationships+xml"/>
  <Override PartName="/ppt/slides/slide47.xml" ContentType="application/vnd.openxmlformats-officedocument.presentationml.slide+xml"/>
  <Override PartName="/ppt/slides/_rels/slide48.xml.rels" ContentType="application/vnd.openxmlformats-package.relationships+xml"/>
  <Override PartName="/ppt/slides/slide48.xml" ContentType="application/vnd.openxmlformats-officedocument.presentationml.slide+xml"/>
  <Override PartName="/ppt/slides/_rels/slide49.xml.rels" ContentType="application/vnd.openxmlformats-package.relationships+xml"/>
  <Override PartName="/ppt/slides/slide49.xml" ContentType="application/vnd.openxmlformats-officedocument.presentationml.slide+xml"/>
  <Override PartName="/ppt/slides/_rels/slide50.xml.rels" ContentType="application/vnd.openxmlformats-package.relationships+xml"/>
  <Override PartName="/ppt/slides/slide50.xml" ContentType="application/vnd.openxmlformats-officedocument.presentationml.slide+xml"/>
  <Override PartName="/ppt/slides/_rels/slide51.xml.rels" ContentType="application/vnd.openxmlformats-package.relationships+xml"/>
  <Override PartName="/ppt/slides/slide51.xml" ContentType="application/vnd.openxmlformats-officedocument.presentationml.slide+xml"/>
  <Override PartName="/ppt/slides/_rels/slide52.xml.rels" ContentType="application/vnd.openxmlformats-package.relationships+xml"/>
  <Override PartName="/ppt/slides/slide52.xml" ContentType="application/vnd.openxmlformats-officedocument.presentationml.slide+xml"/>
  <Override PartName="/ppt/slides/_rels/slide53.xml.rels" ContentType="application/vnd.openxmlformats-package.relationships+xml"/>
  <Override PartName="/ppt/slides/slide53.xml" ContentType="application/vnd.openxmlformats-officedocument.presentationml.slide+xml"/>
  <Override PartName="/ppt/slides/_rels/slide54.xml.rels" ContentType="application/vnd.openxmlformats-package.relationships+xml"/>
  <Override PartName="/ppt/slides/slide54.xml" ContentType="application/vnd.openxmlformats-officedocument.presentationml.slide+xml"/>
  <Default ContentType="image/png" Extension="png"/>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38" r:id="rId38"/>
    <p:sldId id="1039" r:id="rId39"/>
    <p:sldId id="1040" r:id="rId40"/>
    <p:sldId id="1041" r:id="rId41"/>
    <p:sldId id="1042" r:id="rId42"/>
    <p:sldId id="1043" r:id="rId43"/>
    <p:sldId id="1044" r:id="rId44"/>
    <p:sldId id="1045" r:id="rId45"/>
    <p:sldId id="1046" r:id="rId46"/>
    <p:sldId id="1047" r:id="rId47"/>
    <p:sldId id="1048" r:id="rId48"/>
    <p:sldId id="1049" r:id="rId49"/>
    <p:sldId id="1050" r:id="rId50"/>
    <p:sldId id="1051" r:id="rId51"/>
    <p:sldId id="1052" r:id="rId52"/>
    <p:sldId id="1053" r:id="rId53"/>
    <p:sldId id="1054" r:id="rId54"/>
    <p:sldId id="1055" r:id="rId55"/>
    <p:sldId id="1056" r:id="rId56"/>
    <p:sldId id="1057" r:id="rId57"/>
    <p:sldId id="1058" r:id="rId58"/>
    <p:sldId id="1059" r:id="rId59"/>
    <p:sldId id="1060" r:id="rId60"/>
    <p:sldId id="1061" r:id="rId61"/>
    <p:sldId id="1062" r:id="rId62"/>
    <p:sldId id="1063" r:id="rId63"/>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s>
</file>

<file path=ppt/charts/_rels/chart1.xml.rels><?xml version="1.0" encoding="UTF-8" standalone="yes"?>
            <Relationships xmlns="http://schemas.openxmlformats.org/package/2006/relationships">
              <Relationship Id="rId3" Type="http://schemas.openxmlformats.org/officeDocument/2006/relationships/package" Target="../embeddings/Microsoft_Excel_Worksheet_chart1.xlsx"/>
              <Relationship Id="rId2" Type="http://schemas.microsoft.com/office/2011/relationships/chartColorStyle" Target="colors_aop_chart1.xml"/>
              <Relationship Id="rId1" Type="http://schemas.microsoft.com/office/2011/relationships/chartStyle" Target="style_aop_chart1.xml"/>
            </Relationships>
            
</file>

<file path=ppt/charts/_rels/chart2.xml.rels><?xml version="1.0" encoding="UTF-8" standalone="yes"?>
            <Relationships xmlns="http://schemas.openxmlformats.org/package/2006/relationships">
              <Relationship Id="rId3" Type="http://schemas.openxmlformats.org/officeDocument/2006/relationships/package" Target="../embeddings/Microsoft_Excel_Worksheet1.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hart2.xml><?xml version="1.0" encoding="utf-8"?>
<c:chartSpace xmlns:a="http://schemas.openxmlformats.org/drawingml/2006/main" xmlns:c="http://schemas.openxmlformats.org/drawingml/2006/chart" xmlns:r="http://schemas.openxmlformats.org/officeDocument/2006/relationships" xmlns:c16r2="http://schemas.microsoft.com/office/drawing/2015/06/chart">
  <c:date1904 val="0"/>
  <c:lang val="en-US"/>
  <c:roundedCorners val="1"/>
  <c:chart>
    <c:autoTitleDeleted val="1"/>
    <c:plotArea>
      <c:layout/>
      <c:barChart>
        <c:barDir val="col"/>
        <c:grouping val="clustered"/>
        <c:varyColors val="0"/>
        <c:ser>
          <c:idx val="0"/>
          <c:order val="0"/>
          <c:tx>
            <c:strRef>
              <c:f>AOPChartSheet_chart1!$B$1</c:f>
              <c:strCache>
                <c:ptCount val="1"/>
                <c:pt idx="0">
                  <c:v>Cost per launch</c:v>
                </c:pt>
              </c:strCache>
            </c:strRef>
          </c:tx>
          <c:marker>
            <c:symbol val="none"/>
            <c:spPr>
              <a:solidFill>
                <a:srgbClr val="087c6c"/>
              </a:solidFill>
              <a:ln>
                <a:noFill/>
              </a:ln>
            </c:spPr>
          </c:marker>
          <c:spPr>
            <a:solidFill>
              <a:srgbClr val="087c6c"/>
            </a:solidFill>
          </c:spPr>
          <c:cat>
            <c:strRef>
              <c:f>AOPChartSheet_chart1!$A$2:$A$5</c:f>
              <c:strCache>
                <c:ptCount val="4"/>
                <c:pt idx="0">
                  <c:v>Falcon 1</c:v>
                </c:pt>
                <c:pt idx="1">
                  <c:v>Falcon 9</c:v>
                </c:pt>
                <c:pt idx="2">
                  <c:v>Falcon Heavy</c:v>
                </c:pt>
                <c:pt idx="3">
                  <c:v>Starship</c:v>
                </c:pt>
              </c:strCache>
            </c:strRef>
          </c:cat>
          <c:val>
            <c:numRef>
              <c:f>AOPChartSheet_chart1!$B$2:$B$5</c:f>
              <c:numCache>
                <c:formatCode>General</c:formatCode>
                <c:ptCount val="4"/>
                <c:pt idx="0">
                  <c:v>6700000</c:v>
                </c:pt>
                <c:pt idx="1">
                  <c:v>50000000</c:v>
                </c:pt>
                <c:pt idx="2">
                  <c:v>90000000</c:v>
                </c:pt>
                <c:pt idx="3">
                  <c:v>7000000</c:v>
                </c:pt>
              </c:numCache>
            </c:numRef>
          </c:val>
          <c:smooth val="0"/>
        </c:ser>
        <c:marker val="1"/>
        <c:axId val="142309248"/>
        <c:axId val="142310784"/>
        <c:dLbls>
          <c:dLblPos val="ctr"/>
          <c:showLegendKey val="0"/>
          <c:showVal val="0"/>
          <c:showCatName val="0"/>
          <c:showSerName val="0"/>
          <c:showPercent val="0"/>
          <c:showBubbleSize val="0"/>
        </c:dLbls>
      </c:barChart>
      <c:catAx>
        <c:axId val="142309248"/>
        <c:delete val="0"/>
        <c:title>
          <c:tx>
            <c:rich>
              <a:bodyPr rot="0"/>
              <a:lstStyle/>
              <a:p>
                <a:pPr>
                  <a:defRPr>
                    <a:solidFill>
                      <a:srgbClr val="000000"/>
                    </a:solidFill>
                  </a:defRPr>
                </a:pPr>
                <a:r>
                  <a:rPr lang="en-GB"/>
                  <a:t>Rocket</a:t>
                </a:r>
              </a:p>
            </c:rich>
          </c:tx>
          <c:overlay val="0"/>
        </c:title>
        <c:scaling>
          <c:orientation val="minMax"/>
        </c:scaling>
        <c:axPos val="b"/>
        <c:tickLblPos val="nextTo"/>
        <c:txPr>
          <a:bodyPr/>
          <a:lstStyle/>
          <a:p>
            <a:pPr>
              <a:defRPr sz="800"/>
            </a:pPr>
            <a:endParaRPr lang="en-US"/>
          </a:p>
        </c:txPr>
        <c:crossAx val="142310784"/>
        <c:crosses val="autoZero"/>
        <c:auto val="1"/>
        <c:lblOffset val="100"/>
        <c:lblAlgn val="ctr"/>
      </c:catAx>
      <c:valAx>
        <c:delete val="0"/>
        <c:title>
          <c:tx>
            <c:rich>
              <a:bodyPr rot="-5400000"/>
              <a:lstStyle/>
              <a:p>
                <a:pPr>
                  <a:defRPr>
                    <a:solidFill>
                      <a:srgbClr val="000000"/>
                    </a:solidFill>
                  </a:defRPr>
                </a:pPr>
                <a:r>
                  <a:rPr lang="en-GB"/>
                  <a:t>Cost ($)</a:t>
                </a:r>
              </a:p>
            </c:rich>
          </c:tx>
          <c:overlay val="0"/>
        </c:title>
        <c:axId val="142310784"/>
        <c:scaling>
          <c:orientation val="minMax"/>
        </c:scaling>
        <c:axPos val="l"/>
        <c:majorGridlines/>
        <c:numFmt formatCode="General" sourceLinked="1"/>
        <c:tickLblPos val="nextTo"/>
        <c:txPr>
          <a:bodyPr/>
          <a:lstStyle/>
          <a:p>
            <a:pPr>
              <a:defRPr sz="600"/>
            </a:pPr>
            <a:endParaRPr lang="en-US"/>
          </a:p>
        </c:txPr>
        <c:crossAx val="142309248"/>
        <c:crosses val="autoZero"/>
        <c:crossBetween val="between"/>
      </c:valAx>
      <c:spPr>
        <a:noFill/>
      </c:spPr>
    </c:plotArea>
    <c:legend>
      <c:legendPos val="r"/>
      <c:overlay val="0"/>
      <c:layout/>
      <c:spPr>
        <a:noFill/>
        <a:ln>
          <a:noFill/>
        </a:ln>
      </c:spPr>
      <c:txPr>
        <a:bodyPr/>
        <a:lstStyle/>
        <a:p>
          <a:pPr>
            <a:defRPr>
              <a:solidFill>
                <a:srgbClr val="000000"/>
              </a:solidFill>
            </a:defRPr>
          </a:pPr>
        </a:p>
      </c:txPr>
    </c:legend>
    <c:plotVisOnly val="1"/>
    <c:dispBlanksAs val="gap"/>
  </c:chart>
  <c:spPr>
    <a:ln>
      <a:noFill/>
    </a:ln>
  </c:spPr>
  <c:externalData r:id="rId3">
    <c:autoUpdate val="0"/>
  </c:externalData>
  <c:spPr>
    <a:solidFill>
      <a:srgbClr val="c8a45c"/>
    </a:solidFill>
  </c:sp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_aop_chart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_aop_chart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d750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d750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4bd7509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4bd7509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eb32b0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eb32b0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9eb32b0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9eb32b0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bd750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bd750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9eb32b0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9eb32b0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9eb32b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9eb32b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4bd7509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4bd7509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9eb32b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9eb32b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eb32b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eb32b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bd7509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bd7509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bd750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bd7509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3" Type="http://schemas.openxmlformats.org/officeDocument/2006/relationships/hyperlink" Target="https://docs.spacexdata.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SpaceX_Dragon" TargetMode="External"/><Relationship Id="rId4" Type="http://schemas.openxmlformats.org/officeDocument/2006/relationships/hyperlink" Target="https://en.wikipedia.org/wiki/Dragon_2" TargetMode="External"/><Relationship Id="rId5"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spacex.com/"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Landing_Zones_1_and_2" TargetMode="External"/><Relationship Id="rId4" Type="http://schemas.openxmlformats.org/officeDocument/2006/relationships/hyperlink" Target="https://en.wikipedia.org/wiki/Landing_Zones_1_and_2" TargetMode="External"/><Relationship Id="rId5" Type="http://schemas.openxmlformats.org/officeDocument/2006/relationships/hyperlink" Target="https://en.wikipedia.org/wiki/Vandenberg_AFB_Space_Launch_Complex_4#LZ-4_landing_history" TargetMode="External"/><Relationship Id="rId6" Type="http://schemas.openxmlformats.org/officeDocument/2006/relationships/hyperlink" Target="https://en.wikipedia.org/wiki/Autonomous_spaceport_drone_ship" TargetMode="External"/><Relationship Id="rId7" Type="http://schemas.openxmlformats.org/officeDocument/2006/relationships/hyperlink" Target="https://en.wikipedia.org/wiki/Autonomous_spaceport_drone_ship" TargetMode="External"/><Relationship Id="rId8" Type="http://schemas.openxmlformats.org/officeDocument/2006/relationships/hyperlink" Target="https://en.wikipedia.org/wiki/Autonomous_spaceport_drone_ship" TargetMode="External"/><Relationship Id="rId9" Type="http://schemas.openxmlformats.org/officeDocument/2006/relationships/hyperlink" Target="https://en.wikipedia.org/wiki/Autonomous_spaceport_drone_ship" TargetMode="External"/><Relationship Id="rId10"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www.marinetraffic.com/en/ais/details/ships/shipid:434663/mmsi:367020820/imo:7434016/vessel:AMERICAN_CHAMPION" TargetMode="External"/><Relationship Id="rId4" Type="http://schemas.openxmlformats.org/officeDocument/2006/relationships/hyperlink" Target="https://www.marinetraffic.com/en/ais/details/ships/shipid:435112/mmsi:367035570/imo:0/vessel:AMERICAN_ISLANDER" TargetMode="External"/><Relationship Id="rId5" Type="http://schemas.openxmlformats.org/officeDocument/2006/relationships/hyperlink" Target="https://www.marinetraffic.com/en/ais/details/ships/shipid:1190856/mmsi:368000890/imo:7517478/vessel:BETTY_R_GAMBARELLA" TargetMode="External"/><Relationship Id="rId6" Type="http://schemas.openxmlformats.org/officeDocument/2006/relationships/hyperlink" Target="https://www.marinetraffic.com/en/ais/details/ships/shipid:434560/mmsi:367017460/imo:8983375/vessel:ELSBETH_III" TargetMode="External"/><Relationship Id="rId7" Type="http://schemas.openxmlformats.org/officeDocument/2006/relationships/hyperlink" Target="https://www.marinetraffic.com/en/ais/details/ships/shipid:5126789/mmsi:338035000/imo:9744453/vessel:GO_MS_CHIEF" TargetMode="External"/><Relationship Id="rId8" Type="http://schemas.openxmlformats.org/officeDocument/2006/relationships/hyperlink" Target="https://www.marinetraffic.com/en/ais/details/ships/shipid:3439091/mmsi:368099550/imo:9744465/vessel:GO_MS_TREE" TargetMode="External"/><Relationship Id="rId9" Type="http://schemas.openxmlformats.org/officeDocument/2006/relationships/hyperlink" Target="https://www.marinetraffic.com/en/ais/details/ships/shipid:452540/mmsi:367550000/imo:9566887/vessel:GO_NAVIGATOR" TargetMode="External"/><Relationship Id="rId10" Type="http://schemas.openxmlformats.org/officeDocument/2006/relationships/hyperlink" Target="https://www.marinetraffic.com/en/ais/details/ships/shipid:439594/mmsi:367191410/imo:9458884/vessel:GO_PURSUIT" TargetMode="External"/><Relationship Id="rId11" Type="http://schemas.openxmlformats.org/officeDocument/2006/relationships/hyperlink" Target="https://www.marinetraffic.com/en/ais/details/ships/shipid:450521/mmsi:367564890/imo:1155515/vessel:GO_QUEST" TargetMode="External"/><Relationship Id="rId12" Type="http://schemas.openxmlformats.org/officeDocument/2006/relationships/hyperlink" Target="https://www.marinetraffic.com/en/ais/details/ships/shipid:426008/mmsi:366584000/imo:9591648/vessel:GO_SEARCHER" TargetMode="External"/><Relationship Id="rId13" Type="http://schemas.openxmlformats.org/officeDocument/2006/relationships/hyperlink" Target="https://www.marinetraffic.com/en/ais/details/ships/shipid:430027/mmsi:366943250/imo:9103295/vessel:HAWK" TargetMode="External"/><Relationship Id="rId14" Type="http://schemas.openxmlformats.org/officeDocument/2006/relationships/hyperlink" Target="https://www.marinetraffic.com/en/ais/details/ships/shipid:430344/mmsi:367648150/imo:8428674/vessel:CAITLIN" TargetMode="External"/><Relationship Id="rId15" Type="http://schemas.openxmlformats.org/officeDocument/2006/relationships/hyperlink" Target="https://www.marinetraffic.com/en/ais/details/ships/shipid:3718707/mmsi:367693690/imo:0/vessel:KELLY_C" TargetMode="External"/><Relationship Id="rId16" Type="http://schemas.openxmlformats.org/officeDocument/2006/relationships/hyperlink" Target="https://www.marinetraffic.com/en/ais/details/ships/shipid:447294/mmsi:367486370/imo:9271195/vessel:NRC_QUEST" TargetMode="External"/><Relationship Id="rId17" Type="http://schemas.openxmlformats.org/officeDocument/2006/relationships/hyperlink" Target="https://www.marinetraffic.com/en/ais/details/ships/shipid:4249791/mmsi:367639830/imo:0/vessel:PACIFIC_FREEDOM" TargetMode="External"/><Relationship Id="rId18" Type="http://schemas.openxmlformats.org/officeDocument/2006/relationships/hyperlink" Target="https://www.marinetraffic.com/en/ais/details/ships/shipid:434121/mmsi:368144990/imo:7641384/vessel:PACIFIC_WARRIOR" TargetMode="External"/><Relationship Id="rId19" Type="http://schemas.openxmlformats.org/officeDocument/2006/relationships/hyperlink" Target="https://www.marinetraffic.com/en/ais/details/ships/shipid:447352/mmsi:367488370/imo:7600378/vessel:RACHEL" TargetMode="External"/><Relationship Id="rId20" Type="http://schemas.openxmlformats.org/officeDocument/2006/relationships/hyperlink" Target="https://www.marinetraffic.com/en/ais/details/ships/shipid:451328/mmsi:100199370/imo:7390765/vessel:FINN_FALGOUT" TargetMode="External"/><Relationship Id="rId21" Type="http://schemas.openxmlformats.org/officeDocument/2006/relationships/hyperlink" Target="https://www.marinetraffic.com/en/ais/details/ships/shipid:357782/mmsi:303350200/imo:8218938/vessel:LAUREN_FOSS" TargetMode="External"/><Relationship Id="rId22" Type="http://schemas.openxmlformats.org/officeDocument/2006/relationships/hyperlink" Target="https://www.marinetraffic.com/en/ais/details/ships/shipid:2764827/mmsi:367655260/imo:9670638/vessel:SHELIA_BORDELON" TargetMode="External"/><Relationship Id="rId23" Type="http://schemas.openxmlformats.org/officeDocument/2006/relationships/hyperlink" Target="https://www.marinetraffic.com/en/ais/details/ships/shipid:428760/mmsi:366890710/imo:8971841/vessel:MR_JONAH" TargetMode="External"/><Relationship Id="rId24" Type="http://schemas.openxmlformats.org/officeDocument/2006/relationships/hyperlink" Target="https://www.marinetraffic.com/en/ais/details/ships/shipid:3279102/mmsi:367612350/imo:9672648/vessel:HOS_BRIARWOOD"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hyperlink" Target="https://en.wikipedia.org/wiki/Falcon_1" TargetMode="External"/><Relationship Id="rId4" Type="http://schemas.openxmlformats.org/officeDocument/2006/relationships/hyperlink" Target="https://en.wikipedia.org/wiki/Falcon_9" TargetMode="External"/><Relationship Id="rId5" Type="http://schemas.openxmlformats.org/officeDocument/2006/relationships/hyperlink" Target="https://en.wikipedia.org/wiki/Falcon_Heavy" TargetMode="External"/><Relationship Id="rId6" Type="http://schemas.openxmlformats.org/officeDocument/2006/relationships/hyperlink" Target="https://en.wikipedia.org/wiki/SpaceX_Starship" TargetMode="External"/><Relationship Id="rId7" Type="http://schemas.openxmlformats.org/officeDocument/2006/relationships/hyperlink" Target="" TargetMode="Externa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2.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1234" Type="http://schemas.openxmlformats.org/officeDocument/2006/relationships/image" Target="../media/image_generated_1.png"/><Relationship Id="rId1235" Type="http://schemas.openxmlformats.org/officeDocument/2006/relationships/hyperlink" Target="https://imgur.com/DaCfMsj.jpg" TargetMode="External"/><Relationship Id="rId1236" Type="http://schemas.openxmlformats.org/officeDocument/2006/relationships/image" Target="../media/image_generated_2.png"/><Relationship Id="rId1237" Type="http://schemas.openxmlformats.org/officeDocument/2006/relationships/hyperlink" Target="https://farm1.staticflickr.com/929/28787338307_3453a11a77_b.jpg" TargetMode="External"/><Relationship Id="rId1238" Type="http://schemas.openxmlformats.org/officeDocument/2006/relationships/image" Target="../media/image_generated_3.png"/><Relationship Id="rId1239" Type="http://schemas.openxmlformats.org/officeDocument/2006/relationships/hyperlink" Target="https://farm5.staticflickr.com/4599/38583829295_581f34dd84_b.jpg" TargetMode="External"/><Relationship Id="rId1240" Type="http://schemas.openxmlformats.org/officeDocument/2006/relationships/image" Target="../media/image_generated_4.png"/><Relationship Id="rId1241" Type="http://schemas.openxmlformats.org/officeDocument/2006/relationships/hyperlink" Target="https://live.staticflickr.com/65535/48954138962_ee541e6755_b.jpg" TargetMode="External"/><Relationship Id="rId1242" Type="http://schemas.openxmlformats.org/officeDocument/2006/relationships/image" Target="../media/image_generated_5.png"/><Relationship Id="rId1243" Type="http://schemas.openxmlformats.org/officeDocument/2006/relationships/hyperlink" Target="https://i.imgur.com/9fWdwNv.jpg" TargetMode="External"/><Relationship Id="rId1244" Type="http://schemas.openxmlformats.org/officeDocument/2006/relationships/image" Target="../media/image_generated_6.png"/><Relationship Id="rId1245" Type="http://schemas.openxmlformats.org/officeDocument/2006/relationships/hyperlink" Target="https://farm8.staticflickr.com/7647/16581815487_6d56cb32e1_b.jpg" TargetMode="External"/><Relationship Id="rId1246" Type="http://schemas.openxmlformats.org/officeDocument/2006/relationships/image" Target="../media/image_generated_7.png"/><Relationship Id="rId1247" Type="http://schemas.openxmlformats.org/officeDocument/2006/relationships/hyperlink" Target="https://i.imgur.com/7uXe1Kv.png" TargetMode="External"/><Relationship Id="rId1248" Type="http://schemas.openxmlformats.org/officeDocument/2006/relationships/image" Target="../media/image_generated_8.png"/><Relationship Id="rId1249" Type="http://schemas.openxmlformats.org/officeDocument/2006/relationships/hyperlink" Target="https://i.imgur.com/9oEMXwa.png" TargetMode="External"/><Relationship Id="rId1250" Type="http://schemas.openxmlformats.org/officeDocument/2006/relationships/image" Target="../media/image_generated_9.png"/><Relationship Id="rId1251" Type="http://schemas.openxmlformats.org/officeDocument/2006/relationships/hyperlink" Target="https://i.imgur.com/ZzTTC5p.png" TargetMode="External"/><Relationship Id="rId1252" Type="http://schemas.openxmlformats.org/officeDocument/2006/relationships/image" Target="../media/image_generated_10.png"/><Relationship Id="rId1253" Type="http://schemas.openxmlformats.org/officeDocument/2006/relationships/hyperlink" Target="https://i.imgur.com/GGPgsVs.png" TargetMode="External"/><Relationship Id="rId1254" Type="http://schemas.openxmlformats.org/officeDocument/2006/relationships/image" Target="../media/image_generated_11.png"/><Relationship Id="rId1255" Type="http://schemas.openxmlformats.org/officeDocument/2006/relationships/hyperlink" Target="https://i.imgur.com/asp5L08.png" TargetMode="External"/><Relationship Id="rId1256" Type="http://schemas.openxmlformats.org/officeDocument/2006/relationships/image" Target="../media/image_generated_12.png"/><Relationship Id="rId1257" Type="http://schemas.openxmlformats.org/officeDocument/2006/relationships/hyperlink" Target="https://i.imgur.com/1jwU0Pk.png" TargetMode="External"/><Relationship Id="rId1258" Type="http://schemas.openxmlformats.org/officeDocument/2006/relationships/image" Target="../media/image_generated_13.png"/><Relationship Id="rId1259" Type="http://schemas.openxmlformats.org/officeDocument/2006/relationships/hyperlink" Target="https://i.imgur.com/KHBk6jO.png" TargetMode="External"/><Relationship Id="rId1260" Type="http://schemas.openxmlformats.org/officeDocument/2006/relationships/image" Target="../media/image_generated_14.png"/><Relationship Id="rId1261" Type="http://schemas.openxmlformats.org/officeDocument/2006/relationships/hyperlink" Target="https://i.imgur.com/YE8PMYX.png" TargetMode="External"/><Relationship Id="rId1262" Type="http://schemas.openxmlformats.org/officeDocument/2006/relationships/image" Target="../media/image_generated_15.png"/><Relationship Id="rId1263" Type="http://schemas.openxmlformats.org/officeDocument/2006/relationships/hyperlink" Target="https://i.imgur.com/647XbH6.png" TargetMode="External"/><Relationship Id="rId1264" Type="http://schemas.openxmlformats.org/officeDocument/2006/relationships/image" Target="../media/image_generated_16.png"/><Relationship Id="rId1265" Type="http://schemas.openxmlformats.org/officeDocument/2006/relationships/hyperlink" Target="https://i.imgur.com/rbpkg01.png" TargetMode="External"/><Relationship Id="rId1266" Type="http://schemas.openxmlformats.org/officeDocument/2006/relationships/image" Target="../media/image_generated_17.png"/><Relationship Id="rId1267" Type="http://schemas.openxmlformats.org/officeDocument/2006/relationships/hyperlink" Target="https://i.imgur.com/gZUJ04V.png" TargetMode="External"/><Relationship Id="rId1268" Type="http://schemas.openxmlformats.org/officeDocument/2006/relationships/image" Target="../media/image_generated_18.png"/><Relationship Id="rId1269" Type="http://schemas.openxmlformats.org/officeDocument/2006/relationships/hyperlink" Target="https://i.imgur.com/46y4O15.png" TargetMode="External"/><Relationship Id="rId1270" Type="http://schemas.openxmlformats.org/officeDocument/2006/relationships/image" Target="../media/image_generated_19.png"/><Relationship Id="rId1271" Type="http://schemas.openxmlformats.org/officeDocument/2006/relationships/hyperlink" Target="https://i.imgur.com/PkrS8vQ.png" TargetMode="External"/><Relationship Id="rId1272" Type="http://schemas.openxmlformats.org/officeDocument/2006/relationships/image" Target="../media/image_generated_20.png"/><Relationship Id="rId1273" Type="http://schemas.openxmlformats.org/officeDocument/2006/relationships/hyperlink" Target="https://i.imgur.com/woCxpkj.jpg" TargetMode="External"/><Relationship Id="rId1274" Type="http://schemas.openxmlformats.org/officeDocument/2006/relationships/image" Target="../media/image_generated_21.png"/><Relationship Id="rId1275" Type="http://schemas.openxmlformats.org/officeDocument/2006/relationships/hyperlink" Target="https://i.imgur.com/jmj8Sh2.jpg" TargetMode="External"/><Relationship Id="rId1276" Type="http://schemas.openxmlformats.org/officeDocument/2006/relationships/image" Target="../media/image_generated_22.png"/><Relationship Id="rId1277" Type="http://schemas.openxmlformats.org/officeDocument/2006/relationships/hyperlink" Target="https://i.imgur.com/ngYgFnn.jpg" TargetMode="External"/><Relationship Id="rId1278" Type="http://schemas.openxmlformats.org/officeDocument/2006/relationships/image" Target="../media/image_generated_23.png"/><Relationship Id="rId1279" Type="http://schemas.openxmlformats.org/officeDocument/2006/relationships/hyperlink" Target="https://i.imgur.com/1s5DUbJ.jpg" TargetMode="External"/><Relationship Id="rId1280" Type="http://schemas.openxmlformats.org/officeDocument/2006/relationships/image" Target="../media/image_generated_24.png"/><Relationship Id="rId1281" Type="http://schemas.openxmlformats.org/officeDocument/2006/relationships/hyperlink" Target="https://imgur.com/NHsx95l.jpg" TargetMode="External"/><Relationship Id="rId1282" Type="http://schemas.openxmlformats.org/officeDocument/2006/relationships/image" Target="../media/image_generated_25.png"/><Relationship Id="rId1283" Type="http://schemas.openxmlformats.org/officeDocument/2006/relationships/hyperlink" Target="https://i.imgur.com/MtEgYbY.jpg" TargetMode="External"/><Relationship Id="rId1284" Type="http://schemas.openxmlformats.org/officeDocument/2006/relationships/image" Target="../media/image_generated_26.png"/><Relationship Id="rId1285" Type="http://schemas.openxmlformats.org/officeDocument/2006/relationships/hyperlink" Target="https://i.imgur.com/MjNWzhO.jpg" TargetMode="External"/><Relationship Id="rId1286" Type="http://schemas.openxmlformats.org/officeDocument/2006/relationships/image" Target="../media/image_generated_27.png"/><Relationship Id="rId1287" Type="http://schemas.openxmlformats.org/officeDocument/2006/relationships/hyperlink" Target="https://i.imgur.com/5w1ZWre.jpg" TargetMode="External"/><Relationship Id="rId1288" Type="http://schemas.openxmlformats.org/officeDocument/2006/relationships/image" Target="../media/image_generated_28.png"/><Relationship Id="rId1289" Type="http://schemas.openxmlformats.org/officeDocument/2006/relationships/hyperlink" Target="https://i.imgur.com/ABXtHKa.jpg" TargetMode="External"/><Relationship Id="rId1290" Type="http://schemas.openxmlformats.org/officeDocument/2006/relationships/image" Target="../media/image_generated_29.png"/><Relationship Id="rId1291" Type="http://schemas.openxmlformats.org/officeDocument/2006/relationships/hyperlink" Target="https://i.imgur.com/X4YQJZf.jpg" TargetMode="External"/><Relationship Id="rId1292" Type="http://schemas.openxmlformats.org/officeDocument/2006/relationships/image" Target="../media/image_generated_30.png"/><Relationship Id="rId1293" Type="http://schemas.openxmlformats.org/officeDocument/2006/relationships/hyperlink" Target="https://i.imgur.com/hGWWupT.jpg" TargetMode="External"/><Relationship Id="rId1294" Type="http://schemas.openxmlformats.org/officeDocument/2006/relationships/image" Target="../media/image_generated_31.png"/><Relationship Id="rId1295" Type="http://schemas.openxmlformats.org/officeDocument/2006/relationships/hyperlink" Target="https://photos.marinetraffic.com/ais/showphoto.aspx?photoid=3406596" TargetMode="External"/><Relationship Id="rId1296" Type="http://schemas.openxmlformats.org/officeDocument/2006/relationships/image" Target="../media/image_generated_32.png"/><Relationship Id="rId1297" Type="http://schemas.openxmlformats.org/officeDocument/2006/relationships/hyperlink" Target="https://i.imgur.com/RJPmP8G.jpg" TargetMode="External"/><Relationship Id="rId1298" Type="http://schemas.openxmlformats.org/officeDocument/2006/relationships/image" Target="../media/image_generated_33.png"/><Relationship Id="rId1299" Type="http://schemas.openxmlformats.org/officeDocument/2006/relationships/hyperlink" Target="https://i.imgur.com/7VMC0Gn.jpg" TargetMode="External"/><Relationship Id="rId1300" Type="http://schemas.openxmlformats.org/officeDocument/2006/relationships/image" Target="../media/image_generated_34.png"/><Relationship Id="rId1301" Type="http://schemas.openxmlformats.org/officeDocument/2006/relationships/hyperlink" Target="https://i.imgur.com/GvtuYUN.jpg" TargetMode="External"/><Relationship Id="rId1302" Type="http://schemas.openxmlformats.org/officeDocument/2006/relationships/image" Target="../media/image_generated_35.png"/><Relationship Id="rId1303" Type="http://schemas.openxmlformats.org/officeDocument/2006/relationships/hyperlink" Target="https://i.imgur.com/28dCx6G.jpg" TargetMode="External"/><Relationship Id="rId1304" Type="http://schemas.openxmlformats.org/officeDocument/2006/relationships/image" Target="../media/image_generated_36.png"/><Relationship Id="rId1305" Type="http://schemas.openxmlformats.org/officeDocument/2006/relationships/hyperlink" Target="https://i.imgur.com/eJWx70Z.jpg" TargetMode="External"/><Relationship Id="rId1306" Type="http://schemas.openxmlformats.org/officeDocument/2006/relationships/image" Target="../media/image_generated_37.png"/><Relationship Id="rId1307" Type="http://schemas.openxmlformats.org/officeDocument/2006/relationships/hyperlink" Target="https://i.imgur.com/qdNDmYs.jpg" TargetMode="External"/><Relationship Id="rId1308" Type="http://schemas.openxmlformats.org/officeDocument/2006/relationships/image" Target="../media/image_generated_38.png"/><Relationship Id="rId1309" Type="http://schemas.openxmlformats.org/officeDocument/2006/relationships/hyperlink" Target="https://i.imgur.com/IpYJWUW.jpg" TargetMode="External"/><Relationship Id="rId1310" Type="http://schemas.openxmlformats.org/officeDocument/2006/relationships/image" Target="../media/image_generated_39.png"/><Relationship Id="rId1311" Type="http://schemas.openxmlformats.org/officeDocument/2006/relationships/hyperlink" Target="https://imgur.com/WGfvh9I.png" TargetMode="External"/><Relationship Id="rId1312" Type="http://schemas.openxmlformats.org/officeDocument/2006/relationships/image" Target="../media/image_generated_40.png"/><Relationship Id="rId1313" Type="http://schemas.openxmlformats.org/officeDocument/2006/relationships/hyperlink" Target="https://imgur.com/bRAJ52J.png" TargetMode="External"/><Relationship Id="rId1314" Type="http://schemas.openxmlformats.org/officeDocument/2006/relationships/image" Target="../media/image_generated_41.png"/><Relationship Id="rId1315" Type="http://schemas.openxmlformats.org/officeDocument/2006/relationships/hyperlink" Target="https://imgur.com/LU8aodR.png" TargetMode="External"/><Relationship Id="rId1316" Type="http://schemas.openxmlformats.org/officeDocument/2006/relationships/image" Target="../media/image_generated_42.png"/><Relationship Id="rId1317" Type="http://schemas.openxmlformats.org/officeDocument/2006/relationships/hyperlink" Target="https://imgur.com/FNElWUf.png" TargetMode="External"/><Relationship Id="rId1318" Type="http://schemas.openxmlformats.org/officeDocument/2006/relationships/image" Target="../media/image_generated_43.png"/><Relationship Id="rId1319" Type="http://schemas.openxmlformats.org/officeDocument/2006/relationships/hyperlink" Target="https://i.imgur.com/0WukQlb.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l"/>
              <a:t>SpaceX</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
            </a:r>
            <a:r>
              <a:rPr lang="en-US" dirty="0" smtClean="0">
                <a:hlinkClick r:id="rId3" tgtFrame="_blank"/>
              </a:rPr>
              <a:t>Data source</a:t>
            </a: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1</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4200 kg</a:t>
            </a:r>
            <a:endParaRPr/>
          </a:p>
          <a:p>
            <a:pPr indent="-311150" lvl="0" marL="457200" rtl="0" algn="l">
              <a:spcBef>
                <a:spcPts val="0"/>
              </a:spcBef>
              <a:spcAft>
                <a:spcPts val="0"/>
              </a:spcAft>
              <a:buSzPts val="1300"/>
              <a:buChar char="●"/>
            </a:pPr>
            <a:r>
              <a:rPr lang="nl"/>
              <a:t>Description: Dragon is a reusable spacecraft developed by SpaceX, an American private space transportation company based in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43"/>
          </p:cNvPr>
          <p:cNvPicPr>
            <a:picLocks noChangeAspect="1"/>
          </p:cNvPicPr>
          <p:nvPr/>
        </p:nvPicPr>
        <p:blipFill>
          <a:blip r:embed="rId1242"> </a:blip>
          <a:stretch>
            <a:fillRect/>
          </a:stretch>
        </p:blipFill>
        <p:spPr>
          <a:xfrm>
            <a:off x="4572150" y="1990725"/>
            <a:ext cx="2628900" cy="23812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 Dragon 2</a:t>
            </a:r>
            <a:endParaRPr/>
          </a:p>
        </p:txBody>
      </p:sp>
      <p:sp>
        <p:nvSpPr>
          <p:cNvPr id="166" name="Google Shape;166;p1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Dry mass: 6350 kg</a:t>
            </a:r>
            <a:endParaRPr/>
          </a:p>
          <a:p>
            <a:pPr indent="-311150" lvl="0" marL="457200" rtl="0" algn="l">
              <a:spcBef>
                <a:spcPts val="0"/>
              </a:spcBef>
              <a:spcAft>
                <a:spcPts val="0"/>
              </a:spcAft>
              <a:buSzPts val="1300"/>
              <a:buChar char="●"/>
            </a:pPr>
            <a:r>
              <a:rPr lang="nl"/>
              <a:t>Description: Dragon 2 (also Crew Dragon, Dragon V2, or formerly DragonRider) is the second version of the SpaceX Dragon spacecraft, which will be a human-rated vehicle.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45"/>
          </p:cNvPr>
          <p:cNvPicPr>
            <a:picLocks noChangeAspect="1"/>
          </p:cNvPicPr>
          <p:nvPr/>
        </p:nvPicPr>
        <p:blipFill>
          <a:blip r:embed="rId1244"> </a:blip>
          <a:stretch>
            <a:fillRect/>
          </a:stretch>
        </p:blipFill>
        <p:spPr>
          <a:xfrm>
            <a:off x="4572150" y="1990725"/>
            <a:ext cx="3562350" cy="2381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a:t>
            </a:r>
            <a:r>
              <a:rPr lang="nl"/>
              <a:t> pads</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launch pads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3W</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3W</a:t>
            </a:r>
            <a:endParaRPr/>
          </a:p>
          <a:p>
            <a:pPr indent="-311150" lvl="0" marL="457200" rtl="0" algn="l">
              <a:spcBef>
                <a:spcPts val="0"/>
              </a:spcBef>
              <a:spcAft>
                <a:spcPts val="0"/>
              </a:spcAft>
              <a:buSzPts val="1300"/>
              <a:buChar char="●"/>
            </a:pPr>
            <a:r>
              <a:rPr lang="nl"/>
              <a:t>Description: SpaceX's original west coast launch pad for Falcon 1.</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47"/>
          </p:cNvPr>
          <p:cNvPicPr>
            <a:picLocks noChangeAspect="1"/>
          </p:cNvPicPr>
          <p:nvPr/>
        </p:nvPicPr>
        <p:blipFill>
          <a:blip r:embed="rId1246"> </a:blip>
          <a:stretch>
            <a:fillRect/>
          </a:stretch>
        </p:blipFill>
        <p:spPr>
          <a:xfrm>
            <a:off x="4572150" y="1990725"/>
            <a:ext cx="3571875" cy="238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CCSFS SLC 40</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Cape Canaveral Space Force Station Space Launch Complex 40</a:t>
            </a:r>
            <a:endParaRPr/>
          </a:p>
          <a:p>
            <a:pPr indent="-311150" lvl="0" marL="457200" rtl="0" algn="l">
              <a:spcBef>
                <a:spcPts val="0"/>
              </a:spcBef>
              <a:spcAft>
                <a:spcPts val="0"/>
              </a:spcAft>
              <a:buSzPts val="1300"/>
              <a:buChar char="●"/>
            </a:pPr>
            <a:r>
              <a:rPr lang="nl"/>
              <a:t>Description: SpaceX's primary Falcon 9 pad, where all east coast Falcon 9s launched prior to the AMOS-6 anomaly.</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73/75</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49"/>
          </p:cNvPr>
          <p:cNvPicPr>
            <a:picLocks noChangeAspect="1"/>
          </p:cNvPicPr>
          <p:nvPr/>
        </p:nvPicPr>
        <p:blipFill>
          <a:blip r:embed="rId1248"> </a:blip>
          <a:stretch>
            <a:fillRect/>
          </a:stretch>
        </p:blipFill>
        <p:spPr>
          <a:xfrm>
            <a:off x="4572150" y="1990725"/>
            <a:ext cx="3571875"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STLS</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SpaceX South Texas Launch Site</a:t>
            </a:r>
            <a:endParaRPr/>
          </a:p>
          <a:p>
            <a:pPr indent="-311150" lvl="0" marL="457200" rtl="0" algn="l">
              <a:spcBef>
                <a:spcPts val="0"/>
              </a:spcBef>
              <a:spcAft>
                <a:spcPts val="0"/>
              </a:spcAft>
              <a:buSzPts val="1300"/>
              <a:buChar char="●"/>
            </a:pPr>
            <a:r>
              <a:rPr lang="nl"/>
              <a:t>Description: SpaceX's new private launch site currently under construction for suborbital test flights of Starship, and potentially orbital flights of the full super heavy stack (previously referred to as BFR) in the future.</a:t>
            </a:r>
            <a:endParaRPr/>
          </a:p>
          <a:p>
            <a:pPr indent="-311150" lvl="0" marL="457200" rtl="0" algn="l">
              <a:spcBef>
                <a:spcPts val="0"/>
              </a:spcBef>
              <a:spcAft>
                <a:spcPts val="0"/>
              </a:spcAft>
              <a:buSzPts val="1300"/>
              <a:buChar char="●"/>
            </a:pPr>
            <a:r>
              <a:rPr lang="nl"/>
              <a:t>Location: Boca Chica Village, Texas</a:t>
            </a:r>
            <a:endParaRPr/>
          </a:p>
          <a:p>
            <a:pPr indent="-311150" lvl="0" marL="457200" rtl="0" algn="l">
              <a:spcBef>
                <a:spcPts val="0"/>
              </a:spcBef>
              <a:spcAft>
                <a:spcPts val="0"/>
              </a:spcAft>
              <a:buSzPts val="1300"/>
              <a:buChar char="●"/>
            </a:pPr>
            <a:r>
              <a:rPr lang="nl"/>
              <a:t>Succeeded launch attempts: 0/0</a:t>
            </a:r>
            <a:endParaRPr/>
          </a:p>
          <a:p>
            <a:pPr indent="-311150" lvl="0" marL="457200" rtl="0" algn="l">
              <a:spcBef>
                <a:spcPts val="0"/>
              </a:spcBef>
              <a:spcAft>
                <a:spcPts val="0"/>
              </a:spcAft>
              <a:buSzPts val="1300"/>
              <a:buChar char="●"/>
            </a:pPr>
            <a:r>
              <a:rPr lang="nl"/>
              <a:t>Status: under construction</a:t>
            </a:r>
            <a:endParaRPr/>
          </a:p>
        </p:txBody>
      </p:sp>
      <p:pic>
        <p:nvPicPr>
          <p:cNvPr id="2" name="Picture 1">
            <a:hlinkClick r:id="rId1251"/>
          </p:cNvPr>
          <p:cNvPicPr>
            <a:picLocks noChangeAspect="1"/>
          </p:cNvPicPr>
          <p:nvPr/>
        </p:nvPicPr>
        <p:blipFill>
          <a:blip r:embed="rId1250"> </a:blip>
          <a:stretch>
            <a:fillRect/>
          </a:stretch>
        </p:blipFill>
        <p:spPr>
          <a:xfrm>
            <a:off x="4572150" y="1990725"/>
            <a:ext cx="3810000" cy="2143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Kwajalein Atoll</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Kwajalein Atoll Omelek Island</a:t>
            </a:r>
            <a:endParaRPr/>
          </a:p>
          <a:p>
            <a:pPr indent="-311150" lvl="0" marL="457200" rtl="0" algn="l">
              <a:spcBef>
                <a:spcPts val="0"/>
              </a:spcBef>
              <a:spcAft>
                <a:spcPts val="0"/>
              </a:spcAft>
              <a:buSzPts val="1300"/>
              <a:buChar char="●"/>
            </a:pPr>
            <a:r>
              <a:rPr lang="nl"/>
              <a:t>Description: SpaceX's original pad, where all of the Falcon 1 flights occurred (from 2006 to 2009).</a:t>
            </a:r>
            <a:endParaRPr/>
          </a:p>
          <a:p>
            <a:pPr indent="-311150" lvl="0" marL="457200" rtl="0" algn="l">
              <a:spcBef>
                <a:spcPts val="0"/>
              </a:spcBef>
              <a:spcAft>
                <a:spcPts val="0"/>
              </a:spcAft>
              <a:buSzPts val="1300"/>
              <a:buChar char="●"/>
            </a:pPr>
            <a:r>
              <a:rPr lang="nl"/>
              <a:t>Location: Omelek Island, Marshall Islands</a:t>
            </a:r>
            <a:endParaRPr/>
          </a:p>
          <a:p>
            <a:pPr indent="-311150" lvl="0" marL="457200" rtl="0" algn="l">
              <a:spcBef>
                <a:spcPts val="0"/>
              </a:spcBef>
              <a:spcAft>
                <a:spcPts val="0"/>
              </a:spcAft>
              <a:buSzPts val="1300"/>
              <a:buChar char="●"/>
            </a:pPr>
            <a:r>
              <a:rPr lang="nl"/>
              <a:t>Succeeded launch attempts: 2/5</a:t>
            </a:r>
            <a:endParaRPr/>
          </a:p>
          <a:p>
            <a:pPr indent="-311150" lvl="0" marL="457200" rtl="0" algn="l">
              <a:spcBef>
                <a:spcPts val="0"/>
              </a:spcBef>
              <a:spcAft>
                <a:spcPts val="0"/>
              </a:spcAft>
              <a:buSzPts val="1300"/>
              <a:buChar char="●"/>
            </a:pPr>
            <a:r>
              <a:rPr lang="nl"/>
              <a:t>Status: retired</a:t>
            </a:r>
            <a:endParaRPr/>
          </a:p>
        </p:txBody>
      </p:sp>
      <p:pic>
        <p:nvPicPr>
          <p:cNvPr id="2" name="Picture 1">
            <a:hlinkClick r:id="rId1253"/>
          </p:cNvPr>
          <p:cNvPicPr>
            <a:picLocks noChangeAspect="1"/>
          </p:cNvPicPr>
          <p:nvPr/>
        </p:nvPicPr>
        <p:blipFill>
          <a:blip r:embed="rId1252"> </a:blip>
          <a:stretch>
            <a:fillRect/>
          </a:stretch>
        </p:blipFill>
        <p:spPr>
          <a:xfrm>
            <a:off x="4572150" y="1990725"/>
            <a:ext cx="3171825"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VAFB SLC 4E</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Vandenberg Space Force Base Space Launch Complex 4E</a:t>
            </a:r>
            <a:endParaRPr/>
          </a:p>
          <a:p>
            <a:pPr indent="-311150" lvl="0" marL="457200" rtl="0" algn="l">
              <a:spcBef>
                <a:spcPts val="0"/>
              </a:spcBef>
              <a:spcAft>
                <a:spcPts val="0"/>
              </a:spcAft>
              <a:buSzPts val="1300"/>
              <a:buChar char="●"/>
            </a:pPr>
            <a:r>
              <a:rPr lang="nl"/>
              <a:t>Description: SpaceX's primary west coast launch pad for polar orbits and sun-synchronous orbits, primarily used for Iridium NEXT and scientific satellite launches.</a:t>
            </a:r>
            <a:endParaRPr/>
          </a:p>
          <a:p>
            <a:pPr indent="-311150" lvl="0" marL="457200" rtl="0" algn="l">
              <a:spcBef>
                <a:spcPts val="0"/>
              </a:spcBef>
              <a:spcAft>
                <a:spcPts val="0"/>
              </a:spcAft>
              <a:buSzPts val="1300"/>
              <a:buChar char="●"/>
            </a:pPr>
            <a:r>
              <a:rPr lang="nl"/>
              <a:t>Location: Vandenberg Space Force Base, California</a:t>
            </a:r>
            <a:endParaRPr/>
          </a:p>
          <a:p>
            <a:pPr indent="-311150" lvl="0" marL="457200" rtl="0" algn="l">
              <a:spcBef>
                <a:spcPts val="0"/>
              </a:spcBef>
              <a:spcAft>
                <a:spcPts val="0"/>
              </a:spcAft>
              <a:buSzPts val="1300"/>
              <a:buChar char="●"/>
            </a:pPr>
            <a:r>
              <a:rPr lang="nl"/>
              <a:t>Succeeded launch attempts: 16/16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5"/>
          </p:cNvPr>
          <p:cNvPicPr>
            <a:picLocks noChangeAspect="1"/>
          </p:cNvPicPr>
          <p:nvPr/>
        </p:nvPicPr>
        <p:blipFill>
          <a:blip r:embed="rId1254"> </a:blip>
          <a:stretch>
            <a:fillRect/>
          </a:stretch>
        </p:blipFill>
        <p:spPr>
          <a:xfrm>
            <a:off x="4572150" y="1990725"/>
            <a:ext cx="3810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Launch pad: KSC LC 39A</a:t>
            </a:r>
            <a:endParaRPr/>
          </a:p>
        </p:txBody>
      </p:sp>
      <p:sp>
        <p:nvSpPr>
          <p:cNvPr id="179" name="Google Shape;179;p2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Kennedy Space Center Historic Launch Complex 39A</a:t>
            </a:r>
            <a:endParaRPr/>
          </a:p>
          <a:p>
            <a:pPr indent="-311150" lvl="0" marL="457200" rtl="0" algn="l">
              <a:spcBef>
                <a:spcPts val="0"/>
              </a:spcBef>
              <a:spcAft>
                <a:spcPts val="0"/>
              </a:spcAft>
              <a:buSzPts val="1300"/>
              <a:buChar char="●"/>
            </a:pPr>
            <a:r>
              <a:rPr lang="nl"/>
              <a:t>Description: NASA's historic pad that launched most of the Saturn V and Space Shuttle missions, including Apollo 11.</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launch attempts: 36/36</a:t>
            </a:r>
            <a:endParaRPr/>
          </a:p>
          <a:p>
            <a:pPr indent="-311150" lvl="0" marL="457200" rtl="0" algn="l">
              <a:spcBef>
                <a:spcPts val="0"/>
              </a:spcBef>
              <a:spcAft>
                <a:spcPts val="0"/>
              </a:spcAft>
              <a:buSzPts val="1300"/>
              <a:buChar char="●"/>
            </a:pPr>
            <a:r>
              <a:rPr lang="nl"/>
              <a:t>Status: active</a:t>
            </a:r>
            <a:endParaRPr/>
          </a:p>
        </p:txBody>
      </p:sp>
      <p:pic>
        <p:nvPicPr>
          <p:cNvPr id="2" name="Picture 1">
            <a:hlinkClick r:id="rId1257"/>
          </p:cNvPr>
          <p:cNvPicPr>
            <a:picLocks noChangeAspect="1"/>
          </p:cNvPicPr>
          <p:nvPr/>
        </p:nvPicPr>
        <p:blipFill>
          <a:blip r:embed="rId1256"> </a:blip>
          <a:stretch>
            <a:fillRect/>
          </a:stretch>
        </p:blipFill>
        <p:spPr>
          <a:xfrm>
            <a:off x="4572150" y="1990725"/>
            <a:ext cx="3571875"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pads</a:t>
            </a:r>
            <a:endParaRPr/>
          </a:p>
        </p:txBody>
      </p:sp>
      <p:sp>
        <p:nvSpPr>
          <p:cNvPr id="186" name="Google Shape;18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SpaceX's landing pads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About SpaceX</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Description: SpaceX designs, manufactures and launches advanced rockets and spacecraft. The company was founded in 2002 to revolutionize space technology, with the ultimate goal of enabling people to live on other planets.</a:t>
            </a:r>
            <a:endParaRPr/>
          </a:p>
          <a:p>
            <a:pPr indent="-311150" lvl="0" marL="457200" rtl="0" algn="l">
              <a:spcBef>
                <a:spcPts val="0"/>
              </a:spcBef>
              <a:spcAft>
                <a:spcPts val="0"/>
              </a:spcAft>
              <a:buSzPts val="1300"/>
              <a:buChar char="●"/>
            </a:pPr>
            <a:r>
              <a:rPr lang="nl"/>
              <a:t>Founder: Elon Musk</a:t>
            </a:r>
            <a:endParaRPr/>
          </a:p>
          <a:p>
            <a:pPr indent="-311150" lvl="0" marL="457200" rtl="0" algn="l">
              <a:spcBef>
                <a:spcPts val="0"/>
              </a:spcBef>
              <a:spcAft>
                <a:spcPts val="0"/>
              </a:spcAft>
              <a:buSzPts val="1300"/>
              <a:buChar char="●"/>
            </a:pPr>
            <a:r>
              <a:rPr lang="nl"/>
              <a:t>Founded: 2002</a:t>
            </a:r>
            <a:endParaRPr/>
          </a:p>
          <a:p>
            <a:pPr indent="-311150" lvl="0" marL="457200" rtl="0" algn="l">
              <a:spcBef>
                <a:spcPts val="0"/>
              </a:spcBef>
              <a:spcAft>
                <a:spcPts val="0"/>
              </a:spcAft>
              <a:buSzPts val="1300"/>
              <a:buChar char="●"/>
            </a:pPr>
            <a:r>
              <a:rPr lang="nl"/>
              <a:t>Employees: 7000</a:t>
            </a:r>
            <a:endParaRPr/>
          </a:p>
          <a:p>
            <a:pPr indent="-311150" lvl="0" marL="457200" rtl="0" algn="l">
              <a:spcBef>
                <a:spcPts val="0"/>
              </a:spcBef>
              <a:spcAft>
                <a:spcPts val="0"/>
              </a:spcAft>
              <a:buSzPts val="1300"/>
              <a:buChar char="●"/>
            </a:pPr>
            <a:r>
              <a:rPr lang="nl"/>
              <a:t>Valuation: $27500000000</a:t>
            </a:r>
            <a:endParaRPr/>
          </a:p>
          <a:p>
            <a:pPr indent="-311150" lvl="0" marL="457200" rtl="0" algn="l">
              <a:spcBef>
                <a:spcPts val="0"/>
              </a:spcBef>
              <a:spcAft>
                <a:spcPts val="0"/>
              </a:spcAft>
              <a:buSzPts val="1300"/>
              <a:buChar char="●"/>
            </a:pPr>
            <a:r>
              <a:rPr lang="nl"/>
              <a:t>Headquarters: Rocket Road, Hawthorne, California</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1</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17/18</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59"/>
          </p:cNvPr>
          <p:cNvPicPr>
            <a:picLocks noChangeAspect="1"/>
          </p:cNvPicPr>
          <p:nvPr/>
        </p:nvPicPr>
        <p:blipFill>
          <a:blip r:embed="rId1258"> </a:blip>
          <a:stretch>
            <a:fillRect/>
          </a:stretch>
        </p:blipFill>
        <p:spPr>
          <a:xfrm>
            <a:off x="4572150" y="1990725"/>
            <a:ext cx="3810000" cy="2143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LZ-2</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2</a:t>
            </a:r>
            <a:endParaRPr/>
          </a:p>
          <a:p>
            <a:pPr indent="-311150" lvl="0" marL="457200" rtl="0" algn="l">
              <a:spcBef>
                <a:spcPts val="0"/>
              </a:spcBef>
              <a:spcAft>
                <a:spcPts val="0"/>
              </a:spcAft>
              <a:buSzPts val="1300"/>
              <a:buChar char="●"/>
            </a:pPr>
            <a:r>
              <a:rPr lang="nl"/>
              <a:t>Description: SpaceX's first east coast landing pad is Landing Zone 1, where the historic first Falcon 9 landing occurred in December 2015.</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Cape Canaveral, Florida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61"/>
          </p:cNvPr>
          <p:cNvPicPr>
            <a:picLocks noChangeAspect="1"/>
          </p:cNvPicPr>
          <p:nvPr/>
        </p:nvPicPr>
        <p:blipFill>
          <a:blip r:embed="rId1260"> </a:blip>
          <a:stretch>
            <a:fillRect/>
          </a:stretch>
        </p:blipFill>
        <p:spPr>
          <a:xfrm>
            <a:off x="4572150" y="1990725"/>
            <a:ext cx="3571875" cy="238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LZ-4</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Landing Zone 4</a:t>
            </a:r>
            <a:endParaRPr/>
          </a:p>
          <a:p>
            <a:pPr indent="-311150" lvl="0" marL="457200" rtl="0" algn="l">
              <a:spcBef>
                <a:spcPts val="0"/>
              </a:spcBef>
              <a:spcAft>
                <a:spcPts val="0"/>
              </a:spcAft>
              <a:buSzPts val="1300"/>
              <a:buChar char="●"/>
            </a:pPr>
            <a:r>
              <a:rPr lang="nl"/>
              <a:t>Description: SpaceX's west coast landing pad.</a:t>
            </a:r>
            <a:endParaRPr/>
          </a:p>
          <a:p>
            <a:pPr indent="-311150" lvl="0" marL="457200" rtl="0" algn="l">
              <a:spcBef>
                <a:spcPts val="0"/>
              </a:spcBef>
              <a:spcAft>
                <a:spcPts val="0"/>
              </a:spcAft>
              <a:buSzPts val="1300"/>
              <a:buChar char="●"/>
            </a:pPr>
            <a:r>
              <a:rPr lang="nl"/>
              <a:t>Type: RTLS</a:t>
            </a:r>
            <a:endParaRPr/>
          </a:p>
          <a:p>
            <a:pPr indent="-311150" lvl="0" marL="457200" rtl="0" algn="l">
              <a:spcBef>
                <a:spcPts val="0"/>
              </a:spcBef>
              <a:spcAft>
                <a:spcPts val="0"/>
              </a:spcAft>
              <a:buSzPts val="1300"/>
              <a:buChar char="●"/>
            </a:pPr>
            <a:r>
              <a:rPr lang="nl"/>
              <a:t>Location: Vandenberg Air Force Base, California</a:t>
            </a:r>
            <a:endParaRPr/>
          </a:p>
          <a:p>
            <a:pPr indent="-311150" lvl="0" marL="457200" rtl="0" algn="l">
              <a:spcBef>
                <a:spcPts val="0"/>
              </a:spcBef>
              <a:spcAft>
                <a:spcPts val="0"/>
              </a:spcAft>
              <a:buSzPts val="1300"/>
              <a:buChar char="●"/>
            </a:pPr>
            <a:r>
              <a:rPr lang="nl"/>
              <a:t>Succeeded landing attempts: 3/3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63"/>
          </p:cNvPr>
          <p:cNvPicPr>
            <a:picLocks noChangeAspect="1"/>
          </p:cNvPicPr>
          <p:nvPr/>
        </p:nvPicPr>
        <p:blipFill>
          <a:blip r:embed="rId1262"> </a:blip>
          <a:stretch>
            <a:fillRect/>
          </a:stretch>
        </p:blipFill>
        <p:spPr>
          <a:xfrm>
            <a:off x="4572150" y="1990725"/>
            <a:ext cx="3810000" cy="1733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OCISLY</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Of Course I Still Love You</a:t>
            </a:r>
            <a:endParaRPr/>
          </a:p>
          <a:p>
            <a:pPr indent="-311150" lvl="0" marL="457200" rtl="0" algn="l">
              <a:spcBef>
                <a:spcPts val="0"/>
              </a:spcBef>
              <a:spcAft>
                <a:spcPts val="0"/>
              </a:spcAft>
              <a:buSzPts val="1300"/>
              <a:buChar char="●"/>
            </a:pPr>
            <a:r>
              <a:rPr lang="nl"/>
              <a:t>Description: The second ASDS barge, Of Course I Still Love You (OCISLY), had been under construction in a Louisiana shipyard since early 2015 using a different hull—Marmac 304—in order to service launches on the east coast.</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46/53</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65"/>
          </p:cNvPr>
          <p:cNvPicPr>
            <a:picLocks noChangeAspect="1"/>
          </p:cNvPicPr>
          <p:nvPr/>
        </p:nvPicPr>
        <p:blipFill>
          <a:blip r:embed="rId1264"> </a:blip>
          <a:stretch>
            <a:fillRect/>
          </a:stretch>
        </p:blipFill>
        <p:spPr>
          <a:xfrm>
            <a:off x="4572150" y="1990725"/>
            <a:ext cx="3810000"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JRTI-1</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 V1</a:t>
            </a:r>
            <a:endParaRPr/>
          </a:p>
          <a:p>
            <a:pPr indent="-311150" lvl="0" marL="457200" rtl="0" algn="l">
              <a:spcBef>
                <a:spcPts val="0"/>
              </a:spcBef>
              <a:spcAft>
                <a:spcPts val="0"/>
              </a:spcAft>
              <a:buSzPts val="1300"/>
              <a:buChar char="●"/>
            </a:pPr>
            <a:r>
              <a:rPr lang="nl"/>
              <a:t>Description: The ASDS landing location for the first landing test was in the Atlantic approximately 200 miles (320 km) northeast of the launch location at Cape Canaveral, and 165 miles (266 km) southeast of Charleston, South Carolina.</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0/2</a:t>
            </a:r>
            <a:endParaRPr/>
          </a:p>
          <a:p>
            <a:pPr indent="-311150" lvl="0" marL="457200" rtl="0" algn="l">
              <a:spcBef>
                <a:spcPts val="0"/>
              </a:spcBef>
              <a:spcAft>
                <a:spcPts val="0"/>
              </a:spcAft>
              <a:buSzPts val="1300"/>
              <a:buChar char="●"/>
            </a:pPr>
            <a:r>
              <a:rPr lang="nl"/>
              <a:t>Status: retired</a:t>
            </a:r>
            <a:endParaRPr/>
          </a:p>
          <a:p>
            <a:pPr indent="-311150" lvl="0" marL="457200" rtl="0" algn="l">
              <a:spcBef>
                <a:spcPts val="0"/>
              </a:spcBef>
              <a:spcAft>
                <a:spcPts val="0"/>
              </a:spcAft>
              <a:buSzPts val="1300"/>
              <a:buChar char="●"/>
            </a:pPr>
            <a:r>
              <a:rPr lang="nl"/>
              <a:t/>
            </a:r>
            <a:r>
              <a:rPr lang="en-US" dirty="0" smtClean="0">
                <a:hlinkClick r:id="rId7" tgtFrame="_blank"/>
              </a:rPr>
              <a:t>Wikipedia</a:t>
            </a:r>
            <a:r>
              <a:t/>
            </a:r>
            <a:endParaRPr/>
          </a:p>
        </p:txBody>
      </p:sp>
      <p:pic>
        <p:nvPicPr>
          <p:cNvPr id="2" name="Picture 1">
            <a:hlinkClick r:id="rId1267"/>
          </p:cNvPr>
          <p:cNvPicPr>
            <a:picLocks noChangeAspect="1"/>
          </p:cNvPicPr>
          <p:nvPr/>
        </p:nvPicPr>
        <p:blipFill>
          <a:blip r:embed="rId1266"> </a:blip>
          <a:stretch>
            <a:fillRect/>
          </a:stretch>
        </p:blipFill>
        <p:spPr>
          <a:xfrm>
            <a:off x="4572150" y="1990725"/>
            <a:ext cx="3362325"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JRTI</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Just Read The Instructions</a:t>
            </a:r>
            <a:endParaRPr/>
          </a:p>
          <a:p>
            <a:pPr indent="-311150" lvl="0" marL="457200" rtl="0" algn="l">
              <a:spcBef>
                <a:spcPts val="0"/>
              </a:spcBef>
              <a:spcAft>
                <a:spcPts val="0"/>
              </a:spcAft>
              <a:buSzPts val="1300"/>
              <a:buChar char="●"/>
            </a:pPr>
            <a:r>
              <a:rPr lang="nl"/>
              <a:t>Description: The third ASDS barge, using the Marmac 303 hull, was built during 2015 in a Louisiana shipyard, and the barge transited the Panama Canal in June 2015 carrying its wing extensions as cargo on the deck because the ASDS, when complete, would be too wide to pass through the canal.</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of Los Angeles, California</a:t>
            </a:r>
            <a:endParaRPr/>
          </a:p>
          <a:p>
            <a:pPr indent="-311150" lvl="0" marL="457200" rtl="0" algn="l">
              <a:spcBef>
                <a:spcPts val="0"/>
              </a:spcBef>
              <a:spcAft>
                <a:spcPts val="0"/>
              </a:spcAft>
              <a:buSzPts val="1300"/>
              <a:buChar char="●"/>
            </a:pPr>
            <a:r>
              <a:rPr lang="nl"/>
              <a:t>Succeeded landing attempts: 20/21</a:t>
            </a:r>
            <a:endParaRPr/>
          </a:p>
          <a:p>
            <a:pPr indent="-311150" lvl="0" marL="457200" rtl="0" algn="l">
              <a:spcBef>
                <a:spcPts val="0"/>
              </a:spcBef>
              <a:spcAft>
                <a:spcPts val="0"/>
              </a:spcAft>
              <a:buSzPts val="1300"/>
              <a:buChar char="●"/>
            </a:pPr>
            <a:r>
              <a:rPr lang="nl"/>
              <a:t>Status: active</a:t>
            </a:r>
            <a:endParaRPr/>
          </a:p>
          <a:p>
            <a:pPr indent="-311150" lvl="0" marL="457200" rtl="0" algn="l">
              <a:spcBef>
                <a:spcPts val="0"/>
              </a:spcBef>
              <a:spcAft>
                <a:spcPts val="0"/>
              </a:spcAft>
              <a:buSzPts val="1300"/>
              <a:buChar char="●"/>
            </a:pPr>
            <a:r>
              <a:rPr lang="nl"/>
              <a:t/>
            </a:r>
            <a:r>
              <a:rPr lang="en-US" dirty="0" smtClean="0">
                <a:hlinkClick r:id="rId8" tgtFrame="_blank"/>
              </a:rPr>
              <a:t>Wikipedia</a:t>
            </a:r>
            <a:r>
              <a:t/>
            </a:r>
            <a:endParaRPr/>
          </a:p>
        </p:txBody>
      </p:sp>
      <p:pic>
        <p:nvPicPr>
          <p:cNvPr id="2" name="Picture 1">
            <a:hlinkClick r:id="rId1269"/>
          </p:cNvPr>
          <p:cNvPicPr>
            <a:picLocks noChangeAspect="1"/>
          </p:cNvPicPr>
          <p:nvPr/>
        </p:nvPicPr>
        <p:blipFill>
          <a:blip r:embed="rId1268"> </a:blip>
          <a:stretch>
            <a:fillRect/>
          </a:stretch>
        </p:blipFill>
        <p:spPr>
          <a:xfrm>
            <a:off x="4572150" y="1990725"/>
            <a:ext cx="3571875" cy="2381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Landing pad: ASOG</a:t>
            </a:r>
            <a:endParaRPr/>
          </a:p>
        </p:txBody>
      </p:sp>
      <p:sp>
        <p:nvSpPr>
          <p:cNvPr id="192" name="Google Shape;192;p23"/>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Full name: A Shortfall of Gravitas</a:t>
            </a:r>
            <a:endParaRPr/>
          </a:p>
          <a:p>
            <a:pPr indent="-311150" lvl="0" marL="457200" rtl="0" algn="l">
              <a:spcBef>
                <a:spcPts val="0"/>
              </a:spcBef>
              <a:spcAft>
                <a:spcPts val="0"/>
              </a:spcAft>
              <a:buSzPts val="1300"/>
              <a:buChar char="●"/>
            </a:pPr>
            <a:r>
              <a:rPr lang="nl"/>
              <a:t>Description: The fourth ASDS barge was announced to be under construction in February 2018 and it will become the second active east coast-based ASDS.</a:t>
            </a:r>
            <a:endParaRPr/>
          </a:p>
          <a:p>
            <a:pPr indent="-311150" lvl="0" marL="457200" rtl="0" algn="l">
              <a:spcBef>
                <a:spcPts val="0"/>
              </a:spcBef>
              <a:spcAft>
                <a:spcPts val="0"/>
              </a:spcAft>
              <a:buSzPts val="1300"/>
              <a:buChar char="●"/>
            </a:pPr>
            <a:r>
              <a:rPr lang="nl"/>
              <a:t>Type: ASDS</a:t>
            </a:r>
            <a:endParaRPr/>
          </a:p>
          <a:p>
            <a:pPr indent="-311150" lvl="0" marL="457200" rtl="0" algn="l">
              <a:spcBef>
                <a:spcPts val="0"/>
              </a:spcBef>
              <a:spcAft>
                <a:spcPts val="0"/>
              </a:spcAft>
              <a:buSzPts val="1300"/>
              <a:buChar char="●"/>
            </a:pPr>
            <a:r>
              <a:rPr lang="nl"/>
              <a:t>Location: Port Canaveral, Florida</a:t>
            </a:r>
            <a:endParaRPr/>
          </a:p>
          <a:p>
            <a:pPr indent="-311150" lvl="0" marL="457200" rtl="0" algn="l">
              <a:spcBef>
                <a:spcPts val="0"/>
              </a:spcBef>
              <a:spcAft>
                <a:spcPts val="0"/>
              </a:spcAft>
              <a:buSzPts val="1300"/>
              <a:buChar char="●"/>
            </a:pPr>
            <a:r>
              <a:rPr lang="nl"/>
              <a:t>Succeeded landing attempts: 0/0</a:t>
            </a:r>
            <a:endParaRPr/>
          </a:p>
          <a:p>
            <a:pPr indent="-311150" lvl="0" marL="457200" rtl="0" algn="l">
              <a:spcBef>
                <a:spcPts val="0"/>
              </a:spcBef>
              <a:spcAft>
                <a:spcPts val="0"/>
              </a:spcAft>
              <a:buSzPts val="1300"/>
              <a:buChar char="●"/>
            </a:pPr>
            <a:r>
              <a:rPr lang="nl"/>
              <a:t>Status: under construction</a:t>
            </a:r>
            <a:endParaRPr/>
          </a:p>
          <a:p>
            <a:pPr indent="-311150" lvl="0" marL="457200" rtl="0" algn="l">
              <a:spcBef>
                <a:spcPts val="0"/>
              </a:spcBef>
              <a:spcAft>
                <a:spcPts val="0"/>
              </a:spcAft>
              <a:buSzPts val="1300"/>
              <a:buChar char="●"/>
            </a:pPr>
            <a:r>
              <a:rPr lang="nl"/>
              <a:t/>
            </a:r>
            <a:r>
              <a:rPr lang="en-US" dirty="0" smtClean="0">
                <a:hlinkClick r:id="rId9" tgtFrame="_blank"/>
              </a:rPr>
              <a:t>Wikipedia</a:t>
            </a:r>
            <a:r>
              <a:t/>
            </a:r>
            <a:endParaRPr/>
          </a:p>
        </p:txBody>
      </p:sp>
      <p:pic>
        <p:nvPicPr>
          <p:cNvPr id="2" name="Picture 1">
            <a:hlinkClick r:id="rId1271"/>
          </p:cNvPr>
          <p:cNvPicPr>
            <a:picLocks noChangeAspect="1"/>
          </p:cNvPicPr>
          <p:nvPr/>
        </p:nvPicPr>
        <p:blipFill>
          <a:blip r:embed="rId1270"> </a:blip>
          <a:stretch>
            <a:fillRect/>
          </a:stretch>
        </p:blipFill>
        <p:spPr>
          <a:xfrm>
            <a:off x="4572150" y="1990725"/>
            <a:ext cx="364807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Ships</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ships that assist SpaceX launches, including ASDS drone ships, tugs, fairing recovery ships, and various support ships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Champion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266712 kg</a:t>
            </a:r>
            <a:endParaRPr/>
          </a:p>
          <a:p>
            <a:pPr indent="-311150" lvl="0" marL="457200" rtl="0" algn="l">
              <a:spcBef>
                <a:spcPts val="0"/>
              </a:spcBef>
              <a:spcAft>
                <a:spcPts val="0"/>
              </a:spcAft>
              <a:buSzPts val="1300"/>
              <a:buChar char="●"/>
            </a:pPr>
            <a:r>
              <a:rPr lang="nl"/>
              <a:t/>
            </a:r>
            <a:r>
              <a:rPr lang="en-US" dirty="0" smtClean="0">
                <a:hlinkClick r:id="rId3" tgtFrame="_blank"/>
              </a:rPr>
              <a:t>Website</a:t>
            </a:r>
            <a:r>
              <a:t/>
            </a:r>
            <a:endParaRPr/>
          </a:p>
        </p:txBody>
      </p:sp>
      <p:pic>
        <p:nvPicPr>
          <p:cNvPr id="2" name="Picture 1">
            <a:hlinkClick r:id="rId1273"/>
          </p:cNvPr>
          <p:cNvPicPr>
            <a:picLocks noChangeAspect="1"/>
          </p:cNvPicPr>
          <p:nvPr/>
        </p:nvPicPr>
        <p:blipFill>
          <a:blip r:embed="rId1272"> </a:blip>
          <a:stretch>
            <a:fillRect/>
          </a:stretch>
        </p:blipFill>
        <p:spPr>
          <a:xfrm>
            <a:off x="4572150" y="1990725"/>
            <a:ext cx="3571875" cy="23812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Islander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4" tgtFrame="_blank"/>
              </a:rPr>
              <a:t>Website</a:t>
            </a:r>
            <a:r>
              <a:t/>
            </a:r>
            <a:endParaRPr/>
          </a:p>
        </p:txBody>
      </p:sp>
      <p:pic>
        <p:nvPicPr>
          <p:cNvPr id="2" name="Picture 1">
            <a:hlinkClick r:id="rId1275"/>
          </p:cNvPr>
          <p:cNvPicPr>
            <a:picLocks noChangeAspect="1"/>
          </p:cNvPicPr>
          <p:nvPr/>
        </p:nvPicPr>
        <p:blipFill>
          <a:blip r:embed="rId1274"> </a:blip>
          <a:stretch>
            <a:fillRect/>
          </a:stretch>
        </p:blipFill>
        <p:spPr>
          <a:xfrm>
            <a:off x="4572150" y="1990725"/>
            <a:ext cx="2333625"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rockets built by SpaceX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American Spirit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A Shortfall of Gravitas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Betty R Gambarella</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202302 kg</a:t>
            </a:r>
            <a:endParaRPr/>
          </a:p>
          <a:p>
            <a:pPr indent="-311150" lvl="0" marL="457200" rtl="0" algn="l">
              <a:spcBef>
                <a:spcPts val="0"/>
              </a:spcBef>
              <a:spcAft>
                <a:spcPts val="0"/>
              </a:spcAft>
              <a:buSzPts val="1300"/>
              <a:buChar char="●"/>
            </a:pPr>
            <a:r>
              <a:rPr lang="nl"/>
              <a:t/>
            </a:r>
            <a:r>
              <a:rPr lang="en-US" dirty="0" smtClean="0">
                <a:hlinkClick r:id="rId5" tgtFrame="_blank"/>
              </a:rPr>
              <a:t>Website</a:t>
            </a:r>
            <a:r>
              <a:t/>
            </a:r>
            <a:endParaRPr/>
          </a:p>
        </p:txBody>
      </p:sp>
      <p:pic>
        <p:nvPicPr>
          <p:cNvPr id="2" name="Picture 1">
            <a:hlinkClick r:id="rId1277"/>
          </p:cNvPr>
          <p:cNvPicPr>
            <a:picLocks noChangeAspect="1"/>
          </p:cNvPicPr>
          <p:nvPr/>
        </p:nvPicPr>
        <p:blipFill>
          <a:blip r:embed="rId1276"> </a:blip>
          <a:stretch>
            <a:fillRect/>
          </a:stretch>
        </p:blipFill>
        <p:spPr>
          <a:xfrm>
            <a:off x="4572150" y="1990725"/>
            <a:ext cx="3171825" cy="2381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Elsbeth III</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1999</a:t>
            </a:r>
            <a:endParaRPr/>
          </a:p>
          <a:p>
            <a:pPr indent="-311150" lvl="0" marL="457200" rtl="0" algn="l">
              <a:spcBef>
                <a:spcPts val="0"/>
              </a:spcBef>
              <a:spcAft>
                <a:spcPts val="0"/>
              </a:spcAft>
              <a:buSzPts val="1300"/>
              <a:buChar char="●"/>
            </a:pPr>
            <a:r>
              <a:rPr lang="nl"/>
              <a:t>Mass: 273063 kg</a:t>
            </a:r>
            <a:endParaRPr/>
          </a:p>
          <a:p>
            <a:pPr indent="-311150" lvl="0" marL="457200" rtl="0" algn="l">
              <a:spcBef>
                <a:spcPts val="0"/>
              </a:spcBef>
              <a:spcAft>
                <a:spcPts val="0"/>
              </a:spcAft>
              <a:buSzPts val="1300"/>
              <a:buChar char="●"/>
            </a:pPr>
            <a:r>
              <a:rPr lang="nl"/>
              <a:t/>
            </a:r>
            <a:r>
              <a:rPr lang="en-US" dirty="0" smtClean="0">
                <a:hlinkClick r:id="rId6" tgtFrame="_blank"/>
              </a:rPr>
              <a:t>Website</a:t>
            </a:r>
            <a:r>
              <a:t/>
            </a:r>
            <a:endParaRPr/>
          </a:p>
        </p:txBody>
      </p:sp>
      <p:pic>
        <p:nvPicPr>
          <p:cNvPr id="2" name="Picture 1">
            <a:hlinkClick r:id="rId1279"/>
          </p:cNvPr>
          <p:cNvPicPr>
            <a:picLocks noChangeAspect="1"/>
          </p:cNvPicPr>
          <p:nvPr/>
        </p:nvPicPr>
        <p:blipFill>
          <a:blip r:embed="rId1278"> </a:blip>
          <a:stretch>
            <a:fillRect/>
          </a:stretch>
        </p:blipFill>
        <p:spPr>
          <a:xfrm>
            <a:off x="4572150" y="1990725"/>
            <a:ext cx="3571875" cy="2381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Chief</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7" tgtFrame="_blank"/>
              </a:rPr>
              <a:t>Website</a:t>
            </a:r>
            <a:r>
              <a:t/>
            </a:r>
            <a:endParaRPr/>
          </a:p>
        </p:txBody>
      </p:sp>
      <p:pic>
        <p:nvPicPr>
          <p:cNvPr id="2" name="Picture 1">
            <a:hlinkClick r:id="rId1281"/>
          </p:cNvPr>
          <p:cNvPicPr>
            <a:picLocks noChangeAspect="1"/>
          </p:cNvPicPr>
          <p:nvPr/>
        </p:nvPicPr>
        <p:blipFill>
          <a:blip r:embed="rId1280"> </a:blip>
          <a:stretch>
            <a:fillRect/>
          </a:stretch>
        </p:blipFill>
        <p:spPr>
          <a:xfrm>
            <a:off x="4572150" y="1990725"/>
            <a:ext cx="3562350" cy="2381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Ms Tree</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449964 kg</a:t>
            </a:r>
            <a:endParaRPr/>
          </a:p>
          <a:p>
            <a:pPr indent="-311150" lvl="0" marL="457200" rtl="0" algn="l">
              <a:spcBef>
                <a:spcPts val="0"/>
              </a:spcBef>
              <a:spcAft>
                <a:spcPts val="0"/>
              </a:spcAft>
              <a:buSzPts val="1300"/>
              <a:buChar char="●"/>
            </a:pPr>
            <a:r>
              <a:rPr lang="nl"/>
              <a:t/>
            </a:r>
            <a:r>
              <a:rPr lang="en-US" dirty="0" smtClean="0">
                <a:hlinkClick r:id="rId8" tgtFrame="_blank"/>
              </a:rPr>
              <a:t>Website</a:t>
            </a:r>
            <a:r>
              <a:t/>
            </a:r>
            <a:endParaRPr/>
          </a:p>
        </p:txBody>
      </p:sp>
      <p:pic>
        <p:nvPicPr>
          <p:cNvPr id="2" name="Picture 1">
            <a:hlinkClick r:id="rId1283"/>
          </p:cNvPr>
          <p:cNvPicPr>
            <a:picLocks noChangeAspect="1"/>
          </p:cNvPicPr>
          <p:nvPr/>
        </p:nvPicPr>
        <p:blipFill>
          <a:blip r:embed="rId1282"> </a:blip>
          <a:stretch>
            <a:fillRect/>
          </a:stretch>
        </p:blipFill>
        <p:spPr>
          <a:xfrm>
            <a:off x="4572150" y="1990725"/>
            <a:ext cx="3810000" cy="1828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Navigator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2009</a:t>
            </a:r>
            <a:endParaRPr/>
          </a:p>
          <a:p>
            <a:pPr indent="-311150" lvl="0" marL="457200" rtl="0" algn="l">
              <a:spcBef>
                <a:spcPts val="0"/>
              </a:spcBef>
              <a:spcAft>
                <a:spcPts val="0"/>
              </a:spcAft>
              <a:buSzPts val="1300"/>
              <a:buChar char="●"/>
            </a:pPr>
            <a:r>
              <a:rPr lang="nl"/>
              <a:t>Mass: 451778 kg</a:t>
            </a:r>
            <a:endParaRPr/>
          </a:p>
          <a:p>
            <a:pPr indent="-311150" lvl="0" marL="457200" rtl="0" algn="l">
              <a:spcBef>
                <a:spcPts val="0"/>
              </a:spcBef>
              <a:spcAft>
                <a:spcPts val="0"/>
              </a:spcAft>
              <a:buSzPts val="1300"/>
              <a:buChar char="●"/>
            </a:pPr>
            <a:r>
              <a:rPr lang="nl"/>
              <a:t/>
            </a:r>
            <a:r>
              <a:rPr lang="en-US" dirty="0" smtClean="0">
                <a:hlinkClick r:id="rId9" tgtFrame="_blank"/>
              </a:rPr>
              <a:t>Website</a:t>
            </a:r>
            <a:r>
              <a:t/>
            </a:r>
            <a:endParaRPr/>
          </a:p>
        </p:txBody>
      </p:sp>
      <p:pic>
        <p:nvPicPr>
          <p:cNvPr id="2" name="Picture 1">
            <a:hlinkClick r:id="rId1285"/>
          </p:cNvPr>
          <p:cNvPicPr>
            <a:picLocks noChangeAspect="1"/>
          </p:cNvPicPr>
          <p:nvPr/>
        </p:nvPicPr>
        <p:blipFill>
          <a:blip r:embed="rId1284"> </a:blip>
          <a:stretch>
            <a:fillRect/>
          </a:stretch>
        </p:blipFill>
        <p:spPr>
          <a:xfrm>
            <a:off x="4572150" y="1990725"/>
            <a:ext cx="3705225" cy="238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Pursuit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2007</a:t>
            </a:r>
            <a:endParaRPr/>
          </a:p>
          <a:p>
            <a:pPr indent="-311150" lvl="0" marL="457200" rtl="0" algn="l">
              <a:spcBef>
                <a:spcPts val="0"/>
              </a:spcBef>
              <a:spcAft>
                <a:spcPts val="0"/>
              </a:spcAft>
              <a:buSzPts val="1300"/>
              <a:buChar char="●"/>
            </a:pPr>
            <a:r>
              <a:rPr lang="nl"/>
              <a:t>Mass: 502999 kg</a:t>
            </a:r>
            <a:endParaRPr/>
          </a:p>
          <a:p>
            <a:pPr indent="-311150" lvl="0" marL="457200" rtl="0" algn="l">
              <a:spcBef>
                <a:spcPts val="0"/>
              </a:spcBef>
              <a:spcAft>
                <a:spcPts val="0"/>
              </a:spcAft>
              <a:buSzPts val="1300"/>
              <a:buChar char="●"/>
            </a:pPr>
            <a:r>
              <a:rPr lang="nl"/>
              <a:t/>
            </a:r>
            <a:r>
              <a:rPr lang="en-US" dirty="0" smtClean="0">
                <a:hlinkClick r:id="rId10" tgtFrame="_blank"/>
              </a:rPr>
              <a:t>Website</a:t>
            </a:r>
            <a:r>
              <a:t/>
            </a:r>
            <a:endParaRPr/>
          </a:p>
        </p:txBody>
      </p:sp>
      <p:pic>
        <p:nvPicPr>
          <p:cNvPr id="2" name="Picture 1">
            <a:hlinkClick r:id="rId1287"/>
          </p:cNvPr>
          <p:cNvPicPr>
            <a:picLocks noChangeAspect="1"/>
          </p:cNvPicPr>
          <p:nvPr/>
        </p:nvPicPr>
        <p:blipFill>
          <a:blip r:embed="rId1286"> </a:blip>
          <a:stretch>
            <a:fillRect/>
          </a:stretch>
        </p:blipFill>
        <p:spPr>
          <a:xfrm>
            <a:off x="4572150" y="1990725"/>
            <a:ext cx="3810000" cy="2352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1" tgtFrame="_blank"/>
              </a:rPr>
              <a:t>Website</a:t>
            </a:r>
            <a:r>
              <a:t/>
            </a:r>
            <a:endParaRPr/>
          </a:p>
        </p:txBody>
      </p:sp>
      <p:pic>
        <p:nvPicPr>
          <p:cNvPr id="2" name="Picture 1">
            <a:hlinkClick r:id="rId1289"/>
          </p:cNvPr>
          <p:cNvPicPr>
            <a:picLocks noChangeAspect="1"/>
          </p:cNvPicPr>
          <p:nvPr/>
        </p:nvPicPr>
        <p:blipFill>
          <a:blip r:embed="rId1288"> </a:blip>
          <a:stretch>
            <a:fillRect/>
          </a:stretch>
        </p:blipFill>
        <p:spPr>
          <a:xfrm>
            <a:off x="4572150" y="1990725"/>
            <a:ext cx="3695700" cy="2381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GO Searcher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2010</a:t>
            </a:r>
            <a:endParaRPr/>
          </a:p>
          <a:p>
            <a:pPr indent="-311150" lvl="0" marL="457200" rtl="0" algn="l">
              <a:spcBef>
                <a:spcPts val="0"/>
              </a:spcBef>
              <a:spcAft>
                <a:spcPts val="0"/>
              </a:spcAft>
              <a:buSzPts val="1300"/>
              <a:buChar char="●"/>
            </a:pPr>
            <a:r>
              <a:rPr lang="nl"/>
              <a:t>Mass: 450870 kg</a:t>
            </a:r>
            <a:endParaRPr/>
          </a:p>
          <a:p>
            <a:pPr indent="-311150" lvl="0" marL="457200" rtl="0" algn="l">
              <a:spcBef>
                <a:spcPts val="0"/>
              </a:spcBef>
              <a:spcAft>
                <a:spcPts val="0"/>
              </a:spcAft>
              <a:buSzPts val="1300"/>
              <a:buChar char="●"/>
            </a:pPr>
            <a:r>
              <a:rPr lang="nl"/>
              <a:t/>
            </a:r>
            <a:r>
              <a:rPr lang="en-US" dirty="0" smtClean="0">
                <a:hlinkClick r:id="rId12" tgtFrame="_blank"/>
              </a:rPr>
              <a:t>Website</a:t>
            </a:r>
            <a:r>
              <a:t/>
            </a:r>
            <a:endParaRPr/>
          </a:p>
        </p:txBody>
      </p:sp>
      <p:pic>
        <p:nvPicPr>
          <p:cNvPr id="2" name="Picture 1">
            <a:hlinkClick r:id="rId1291"/>
          </p:cNvPr>
          <p:cNvPicPr>
            <a:picLocks noChangeAspect="1"/>
          </p:cNvPicPr>
          <p:nvPr/>
        </p:nvPicPr>
        <p:blipFill>
          <a:blip r:embed="rId1290"> </a:blip>
          <a:stretch>
            <a:fillRect/>
          </a:stretch>
        </p:blipFill>
        <p:spPr>
          <a:xfrm>
            <a:off x="4572150" y="1990725"/>
            <a:ext cx="381000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1</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22.25 m</a:t>
            </a:r>
            <a:endParaRPr/>
          </a:p>
          <a:p>
            <a:pPr indent="-311150" lvl="0" marL="457200" rtl="0" algn="l">
              <a:spcBef>
                <a:spcPts val="0"/>
              </a:spcBef>
              <a:spcAft>
                <a:spcPts val="0"/>
              </a:spcAft>
              <a:buSzPts val="1300"/>
              <a:buChar char="●"/>
            </a:pPr>
            <a:r>
              <a:rPr lang="nl"/>
              <a:t>Diameter: 1.68 m</a:t>
            </a:r>
            <a:endParaRPr/>
          </a:p>
          <a:p>
            <a:pPr indent="-311150" lvl="0" marL="457200" rtl="0" algn="l">
              <a:spcBef>
                <a:spcPts val="0"/>
              </a:spcBef>
              <a:spcAft>
                <a:spcPts val="0"/>
              </a:spcAft>
              <a:buSzPts val="1300"/>
              <a:buChar char="●"/>
            </a:pPr>
            <a:r>
              <a:rPr lang="nl"/>
              <a:t>Mass: 30146 kg</a:t>
            </a:r>
            <a:endParaRPr/>
          </a:p>
          <a:p>
            <a:pPr indent="-311150" lvl="0" marL="457200" rtl="0" algn="l">
              <a:spcBef>
                <a:spcPts val="0"/>
              </a:spcBef>
              <a:spcAft>
                <a:spcPts val="0"/>
              </a:spcAft>
              <a:buSzPts val="1300"/>
              <a:buChar char="●"/>
            </a:pPr>
            <a:r>
              <a:rPr lang="nl"/>
              <a:t>First flight: 2006-03-24</a:t>
            </a:r>
            <a:endParaRPr/>
          </a:p>
          <a:p>
            <a:pPr indent="-311150" lvl="0" marL="457200" rtl="0" algn="l">
              <a:spcBef>
                <a:spcPts val="0"/>
              </a:spcBef>
              <a:spcAft>
                <a:spcPts val="0"/>
              </a:spcAft>
              <a:buSzPts val="1300"/>
              <a:buChar char="●"/>
            </a:pPr>
            <a:r>
              <a:rPr lang="nl"/>
              <a:t>Description: The Falcon 1 was an expendable launch system privately developed and manufactured by SpaceX during 2006-2009.</a:t>
            </a:r>
            <a:endParaRPr/>
          </a:p>
          <a:p>
            <a:pPr indent="-311150" lvl="0" marL="457200" rtl="0" algn="l">
              <a:spcBef>
                <a:spcPts val="0"/>
              </a:spcBef>
              <a:spcAft>
                <a:spcPts val="0"/>
              </a:spcAft>
              <a:buSzPts val="1300"/>
              <a:buChar char="●"/>
            </a:pPr>
            <a:r>
              <a:rPr lang="nl"/>
              <a:t/>
            </a:r>
            <a:r>
              <a:rPr lang="en-US" dirty="0" smtClean="0">
                <a:hlinkClick r:id="rId3" tgtFrame="_blank"/>
              </a:rPr>
              <a:t>Wikipedia</a:t>
            </a:r>
            <a:r>
              <a:t/>
            </a:r>
            <a:endParaRPr/>
          </a:p>
        </p:txBody>
      </p:sp>
      <p:pic>
        <p:nvPicPr>
          <p:cNvPr id="2" name="Picture 1">
            <a:hlinkClick r:id="rId1235"/>
          </p:cNvPr>
          <p:cNvPicPr>
            <a:picLocks noChangeAspect="1"/>
          </p:cNvPicPr>
          <p:nvPr/>
        </p:nvPicPr>
        <p:blipFill>
          <a:blip r:embed="rId1234"> </a:blip>
          <a:stretch>
            <a:fillRect/>
          </a:stretch>
        </p:blipFill>
        <p:spPr>
          <a:xfrm>
            <a:off x="4572150" y="1990725"/>
            <a:ext cx="3171825" cy="2381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HAWK</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1995</a:t>
            </a:r>
            <a:endParaRPr/>
          </a:p>
          <a:p>
            <a:pPr indent="-311150" lvl="0" marL="457200" rtl="0" algn="l">
              <a:spcBef>
                <a:spcPts val="0"/>
              </a:spcBef>
              <a:spcAft>
                <a:spcPts val="0"/>
              </a:spcAft>
              <a:buSzPts val="1300"/>
              <a:buChar char="●"/>
            </a:pPr>
            <a:r>
              <a:rPr lang="nl"/>
              <a:t>Mass: 508023 kg</a:t>
            </a:r>
            <a:endParaRPr/>
          </a:p>
          <a:p>
            <a:pPr indent="-311150" lvl="0" marL="457200" rtl="0" algn="l">
              <a:spcBef>
                <a:spcPts val="0"/>
              </a:spcBef>
              <a:spcAft>
                <a:spcPts val="0"/>
              </a:spcAft>
              <a:buSzPts val="1300"/>
              <a:buChar char="●"/>
            </a:pPr>
            <a:r>
              <a:rPr lang="nl"/>
              <a:t/>
            </a:r>
            <a:r>
              <a:rPr lang="en-US" dirty="0" smtClean="0">
                <a:hlinkClick r:id="rId13" tgtFrame="_blank"/>
              </a:rPr>
              <a:t>Website</a:t>
            </a:r>
            <a:r>
              <a:t/>
            </a:r>
            <a:endParaRPr/>
          </a:p>
        </p:txBody>
      </p:sp>
      <p:pic>
        <p:nvPicPr>
          <p:cNvPr id="2" name="Picture 1">
            <a:hlinkClick r:id="rId1293"/>
          </p:cNvPr>
          <p:cNvPicPr>
            <a:picLocks noChangeAspect="1"/>
          </p:cNvPicPr>
          <p:nvPr/>
        </p:nvPicPr>
        <p:blipFill>
          <a:blip r:embed="rId1292"> </a:blip>
          <a:stretch>
            <a:fillRect/>
          </a:stretch>
        </p:blipFill>
        <p:spPr>
          <a:xfrm>
            <a:off x="4572150" y="1990725"/>
            <a:ext cx="3171825" cy="2381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Hollywood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Fort Lauderdale</a:t>
            </a:r>
            <a:endParaRPr/>
          </a:p>
          <a:p>
            <a:pPr indent="-311150" lvl="0" marL="457200" rtl="0" algn="l">
              <a:spcBef>
                <a:spcPts val="0"/>
              </a:spcBef>
              <a:spcAft>
                <a:spcPts val="0"/>
              </a:spcAft>
              <a:buSzPts val="1300"/>
              <a:buChar char="●"/>
            </a:pPr>
            <a:r>
              <a:rPr lang="nl"/>
              <a:t>Year built: 1985</a:t>
            </a:r>
            <a:endParaRPr/>
          </a:p>
          <a:p>
            <a:pPr indent="-311150" lvl="0" marL="457200" rtl="0" algn="l">
              <a:spcBef>
                <a:spcPts val="0"/>
              </a:spcBef>
              <a:spcAft>
                <a:spcPts val="0"/>
              </a:spcAft>
              <a:buSzPts val="1300"/>
              <a:buChar char="●"/>
            </a:pPr>
            <a:r>
              <a:rPr lang="nl"/>
              <a:t>Mass: 320236 kg</a:t>
            </a:r>
            <a:endParaRPr/>
          </a:p>
          <a:p>
            <a:pPr indent="-311150" lvl="0" marL="457200" rtl="0" algn="l">
              <a:spcBef>
                <a:spcPts val="0"/>
              </a:spcBef>
              <a:spcAft>
                <a:spcPts val="0"/>
              </a:spcAft>
              <a:buSzPts val="1300"/>
              <a:buChar char="●"/>
            </a:pPr>
            <a:r>
              <a:rPr lang="nl"/>
              <a:t/>
            </a:r>
            <a:r>
              <a:rPr lang="en-US" dirty="0" smtClean="0">
                <a:hlinkClick r:id="rId14" tgtFrame="_blank"/>
              </a:rPr>
              <a:t>Website</a:t>
            </a:r>
            <a:r>
              <a:t/>
            </a:r>
            <a:endParaRPr/>
          </a:p>
        </p:txBody>
      </p:sp>
      <p:pic>
        <p:nvPicPr>
          <p:cNvPr id="2" name="Picture 1">
            <a:hlinkClick r:id="rId1295"/>
          </p:cNvPr>
          <p:cNvPicPr>
            <a:picLocks noChangeAspect="1"/>
          </p:cNvPicPr>
          <p:nvPr/>
        </p:nvPicPr>
        <p:blipFill>
          <a:blip r:embed="rId1294"> </a:blip>
          <a:stretch>
            <a:fillRect/>
          </a:stretch>
        </p:blipFill>
        <p:spPr>
          <a:xfrm>
            <a:off x="4572150" y="1990725"/>
            <a:ext cx="3571875" cy="2381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1</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7"/>
          </p:cNvPr>
          <p:cNvPicPr>
            <a:picLocks noChangeAspect="1"/>
          </p:cNvPicPr>
          <p:nvPr/>
        </p:nvPicPr>
        <p:blipFill>
          <a:blip r:embed="rId1296"> </a:blip>
          <a:stretch>
            <a:fillRect/>
          </a:stretch>
        </p:blipFill>
        <p:spPr>
          <a:xfrm>
            <a:off x="4572150" y="1990725"/>
            <a:ext cx="3162300" cy="2381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Just Read The Instructions 2</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299"/>
          </p:cNvPr>
          <p:cNvPicPr>
            <a:picLocks noChangeAspect="1"/>
          </p:cNvPicPr>
          <p:nvPr/>
        </p:nvPicPr>
        <p:blipFill>
          <a:blip r:embed="rId1298"> </a:blip>
          <a:stretch>
            <a:fillRect/>
          </a:stretch>
        </p:blipFill>
        <p:spPr>
          <a:xfrm>
            <a:off x="4572150" y="1990725"/>
            <a:ext cx="3810000" cy="15906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Kelly C</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null</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r>
              <a:rPr lang="en-US" dirty="0" smtClean="0">
                <a:hlinkClick r:id="rId15" tgtFrame="_blank"/>
              </a:rPr>
              <a:t>Website</a:t>
            </a: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NRC Quest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Dragon Recovery</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2002</a:t>
            </a:r>
            <a:endParaRPr/>
          </a:p>
          <a:p>
            <a:pPr indent="-311150" lvl="0" marL="457200" rtl="0" algn="l">
              <a:spcBef>
                <a:spcPts val="0"/>
              </a:spcBef>
              <a:spcAft>
                <a:spcPts val="0"/>
              </a:spcAft>
              <a:buSzPts val="1300"/>
              <a:buChar char="●"/>
            </a:pPr>
            <a:r>
              <a:rPr lang="nl"/>
              <a:t>Mass: 440892 kg</a:t>
            </a:r>
            <a:endParaRPr/>
          </a:p>
          <a:p>
            <a:pPr indent="-311150" lvl="0" marL="457200" rtl="0" algn="l">
              <a:spcBef>
                <a:spcPts val="0"/>
              </a:spcBef>
              <a:spcAft>
                <a:spcPts val="0"/>
              </a:spcAft>
              <a:buSzPts val="1300"/>
              <a:buChar char="●"/>
            </a:pPr>
            <a:r>
              <a:rPr lang="nl"/>
              <a:t/>
            </a:r>
            <a:r>
              <a:rPr lang="en-US" dirty="0" smtClean="0">
                <a:hlinkClick r:id="rId16" tgtFrame="_blank"/>
              </a:rPr>
              <a:t>Website</a:t>
            </a:r>
            <a:r>
              <a:t/>
            </a:r>
            <a:endParaRPr/>
          </a:p>
        </p:txBody>
      </p:sp>
      <p:pic>
        <p:nvPicPr>
          <p:cNvPr id="2" name="Picture 1">
            <a:hlinkClick r:id="rId1301"/>
          </p:cNvPr>
          <p:cNvPicPr>
            <a:picLocks noChangeAspect="1"/>
          </p:cNvPicPr>
          <p:nvPr/>
        </p:nvPicPr>
        <p:blipFill>
          <a:blip r:embed="rId1300"> </a:blip>
          <a:stretch>
            <a:fillRect/>
          </a:stretch>
        </p:blipFill>
        <p:spPr>
          <a:xfrm>
            <a:off x="4572150" y="1990725"/>
            <a:ext cx="3810000" cy="1476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Of Course I Still Love You</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barge</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null kg</a:t>
            </a:r>
            <a:endParaRPr/>
          </a:p>
          <a:p>
            <a:pPr indent="-311150" lvl="0" marL="457200" rtl="0" algn="l">
              <a:spcBef>
                <a:spcPts val="0"/>
              </a:spcBef>
              <a:spcAft>
                <a:spcPts val="0"/>
              </a:spcAft>
              <a:buSzPts val="1300"/>
              <a:buChar char="●"/>
            </a:pPr>
            <a:r>
              <a:rPr lang="nl"/>
              <a:t/>
            </a:r>
            <a:endParaRPr/>
          </a:p>
        </p:txBody>
      </p:sp>
      <p:pic>
        <p:nvPicPr>
          <p:cNvPr id="2" name="Picture 1">
            <a:hlinkClick r:id="rId1303"/>
          </p:cNvPr>
          <p:cNvPicPr>
            <a:picLocks noChangeAspect="1"/>
          </p:cNvPicPr>
          <p:nvPr/>
        </p:nvPicPr>
        <p:blipFill>
          <a:blip r:embed="rId1302"> </a:blip>
          <a:stretch>
            <a:fillRect/>
          </a:stretch>
        </p:blipFill>
        <p:spPr>
          <a:xfrm>
            <a:off x="4572150" y="1990725"/>
            <a:ext cx="3810000" cy="2133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Freeedom</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89811 kg</a:t>
            </a:r>
            <a:endParaRPr/>
          </a:p>
          <a:p>
            <a:pPr indent="-311150" lvl="0" marL="457200" rtl="0" algn="l">
              <a:spcBef>
                <a:spcPts val="0"/>
              </a:spcBef>
              <a:spcAft>
                <a:spcPts val="0"/>
              </a:spcAft>
              <a:buSzPts val="1300"/>
              <a:buChar char="●"/>
            </a:pPr>
            <a:r>
              <a:rPr lang="nl"/>
              <a:t/>
            </a:r>
            <a:r>
              <a:rPr lang="en-US" dirty="0" smtClean="0">
                <a:hlinkClick r:id="rId17" tgtFrame="_blank"/>
              </a:rPr>
              <a:t>Website</a:t>
            </a:r>
            <a:r>
              <a:t/>
            </a:r>
            <a:endParaRPr/>
          </a:p>
        </p:txBody>
      </p:sp>
      <p:pic>
        <p:nvPicPr>
          <p:cNvPr id="2" name="Picture 1">
            <a:hlinkClick r:id="rId1305"/>
          </p:cNvPr>
          <p:cNvPicPr>
            <a:picLocks noChangeAspect="1"/>
          </p:cNvPicPr>
          <p:nvPr/>
        </p:nvPicPr>
        <p:blipFill>
          <a:blip r:embed="rId1304"> </a:blip>
          <a:stretch>
            <a:fillRect/>
          </a:stretch>
        </p:blipFill>
        <p:spPr>
          <a:xfrm>
            <a:off x="4572150" y="1990725"/>
            <a:ext cx="3171825" cy="2381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Pacific Warrior</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of Los Angeles</a:t>
            </a:r>
            <a:endParaRPr/>
          </a:p>
          <a:p>
            <a:pPr indent="-311150" lvl="0" marL="457200" rtl="0" algn="l">
              <a:spcBef>
                <a:spcPts val="0"/>
              </a:spcBef>
              <a:spcAft>
                <a:spcPts val="0"/>
              </a:spcAft>
              <a:buSzPts val="1300"/>
              <a:buChar char="●"/>
            </a:pPr>
            <a:r>
              <a:rPr lang="nl"/>
              <a:t>Year built: 1974</a:t>
            </a:r>
            <a:endParaRPr/>
          </a:p>
          <a:p>
            <a:pPr indent="-311150" lvl="0" marL="457200" rtl="0" algn="l">
              <a:spcBef>
                <a:spcPts val="0"/>
              </a:spcBef>
              <a:spcAft>
                <a:spcPts val="0"/>
              </a:spcAft>
              <a:buSzPts val="1300"/>
              <a:buChar char="●"/>
            </a:pPr>
            <a:r>
              <a:rPr lang="nl"/>
              <a:t>Mass: 351080 kg</a:t>
            </a:r>
            <a:endParaRPr/>
          </a:p>
          <a:p>
            <a:pPr indent="-311150" lvl="0" marL="457200" rtl="0" algn="l">
              <a:spcBef>
                <a:spcPts val="0"/>
              </a:spcBef>
              <a:spcAft>
                <a:spcPts val="0"/>
              </a:spcAft>
              <a:buSzPts val="1300"/>
              <a:buChar char="●"/>
            </a:pPr>
            <a:r>
              <a:rPr lang="nl"/>
              <a:t/>
            </a:r>
            <a:r>
              <a:rPr lang="en-US" dirty="0" smtClean="0">
                <a:hlinkClick r:id="rId18" tgtFrame="_blank"/>
              </a:rPr>
              <a:t>Website</a:t>
            </a:r>
            <a:r>
              <a:t/>
            </a:r>
            <a:endParaRPr/>
          </a:p>
        </p:txBody>
      </p:sp>
      <p:pic>
        <p:nvPicPr>
          <p:cNvPr id="2" name="Picture 1">
            <a:hlinkClick r:id="rId1307"/>
          </p:cNvPr>
          <p:cNvPicPr>
            <a:picLocks noChangeAspect="1"/>
          </p:cNvPicPr>
          <p:nvPr/>
        </p:nvPicPr>
        <p:blipFill>
          <a:blip r:embed="rId1306"> </a:blip>
          <a:stretch>
            <a:fillRect/>
          </a:stretch>
        </p:blipFill>
        <p:spPr>
          <a:xfrm>
            <a:off x="4572150" y="1990725"/>
            <a:ext cx="3190875" cy="2381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RACHEL</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ASDS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1976</a:t>
            </a:r>
            <a:endParaRPr/>
          </a:p>
          <a:p>
            <a:pPr indent="-311150" lvl="0" marL="457200" rtl="0" algn="l">
              <a:spcBef>
                <a:spcPts val="0"/>
              </a:spcBef>
              <a:spcAft>
                <a:spcPts val="0"/>
              </a:spcAft>
              <a:buSzPts val="1300"/>
              <a:buChar char="●"/>
            </a:pPr>
            <a:r>
              <a:rPr lang="nl"/>
              <a:t>Mass: 312072 kg</a:t>
            </a:r>
            <a:endParaRPr/>
          </a:p>
          <a:p>
            <a:pPr indent="-311150" lvl="0" marL="457200" rtl="0" algn="l">
              <a:spcBef>
                <a:spcPts val="0"/>
              </a:spcBef>
              <a:spcAft>
                <a:spcPts val="0"/>
              </a:spcAft>
              <a:buSzPts val="1300"/>
              <a:buChar char="●"/>
            </a:pPr>
            <a:r>
              <a:rPr lang="nl"/>
              <a:t/>
            </a:r>
            <a:r>
              <a:rPr lang="en-US" dirty="0" smtClean="0">
                <a:hlinkClick r:id="rId19" tgtFrame="_blank"/>
              </a:rPr>
              <a:t>Website</a:t>
            </a:r>
            <a:r>
              <a:t/>
            </a:r>
            <a:endParaRPr/>
          </a:p>
        </p:txBody>
      </p:sp>
      <p:pic>
        <p:nvPicPr>
          <p:cNvPr id="2" name="Picture 1">
            <a:hlinkClick r:id="rId1309"/>
          </p:cNvPr>
          <p:cNvPicPr>
            <a:picLocks noChangeAspect="1"/>
          </p:cNvPicPr>
          <p:nvPr/>
        </p:nvPicPr>
        <p:blipFill>
          <a:blip r:embed="rId1308"> </a:blip>
          <a:stretch>
            <a:fillRect/>
          </a:stretch>
        </p:blipFill>
        <p:spPr>
          <a:xfrm>
            <a:off x="4572150" y="1990725"/>
            <a:ext cx="3171825" cy="2381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9</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3.7 m</a:t>
            </a:r>
            <a:endParaRPr/>
          </a:p>
          <a:p>
            <a:pPr indent="-311150" lvl="0" marL="457200" rtl="0" algn="l">
              <a:spcBef>
                <a:spcPts val="0"/>
              </a:spcBef>
              <a:spcAft>
                <a:spcPts val="0"/>
              </a:spcAft>
              <a:buSzPts val="1300"/>
              <a:buChar char="●"/>
            </a:pPr>
            <a:r>
              <a:rPr lang="nl"/>
              <a:t>Mass: 549054 kg</a:t>
            </a:r>
            <a:endParaRPr/>
          </a:p>
          <a:p>
            <a:pPr indent="-311150" lvl="0" marL="457200" rtl="0" algn="l">
              <a:spcBef>
                <a:spcPts val="0"/>
              </a:spcBef>
              <a:spcAft>
                <a:spcPts val="0"/>
              </a:spcAft>
              <a:buSzPts val="1300"/>
              <a:buChar char="●"/>
            </a:pPr>
            <a:r>
              <a:rPr lang="nl"/>
              <a:t>First flight: 2010-06-04</a:t>
            </a:r>
            <a:endParaRPr/>
          </a:p>
          <a:p>
            <a:pPr indent="-311150" lvl="0" marL="457200" rtl="0" algn="l">
              <a:spcBef>
                <a:spcPts val="0"/>
              </a:spcBef>
              <a:spcAft>
                <a:spcPts val="0"/>
              </a:spcAft>
              <a:buSzPts val="1300"/>
              <a:buChar char="●"/>
            </a:pPr>
            <a:r>
              <a:rPr lang="nl"/>
              <a:t>Description: Falcon 9 is a two-stage rocket designed and manufactured by SpaceX for the reliable and safe transport of satellites and the Dragon spacecraft into orbit.</a:t>
            </a:r>
            <a:endParaRPr/>
          </a:p>
          <a:p>
            <a:pPr indent="-311150" lvl="0" marL="457200" rtl="0" algn="l">
              <a:spcBef>
                <a:spcPts val="0"/>
              </a:spcBef>
              <a:spcAft>
                <a:spcPts val="0"/>
              </a:spcAft>
              <a:buSzPts val="1300"/>
              <a:buChar char="●"/>
            </a:pPr>
            <a:r>
              <a:rPr lang="nl"/>
              <a:t/>
            </a:r>
            <a:r>
              <a:rPr lang="en-US" dirty="0" smtClean="0">
                <a:hlinkClick r:id="rId4" tgtFrame="_blank"/>
              </a:rPr>
              <a:t>Wikipedia</a:t>
            </a:r>
            <a:r>
              <a:t/>
            </a:r>
            <a:endParaRPr/>
          </a:p>
        </p:txBody>
      </p:sp>
      <p:pic>
        <p:nvPicPr>
          <p:cNvPr id="2" name="Picture 1">
            <a:hlinkClick r:id="rId1237"/>
          </p:cNvPr>
          <p:cNvPicPr>
            <a:picLocks noChangeAspect="1"/>
          </p:cNvPicPr>
          <p:nvPr/>
        </p:nvPicPr>
        <p:blipFill>
          <a:blip r:embed="rId1236"> </a:blip>
          <a:stretch>
            <a:fillRect/>
          </a:stretch>
        </p:blipFill>
        <p:spPr>
          <a:xfrm>
            <a:off x="4572150" y="1990725"/>
            <a:ext cx="3562350" cy="23812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Finn Falgout</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1975</a:t>
            </a:r>
            <a:endParaRPr/>
          </a:p>
          <a:p>
            <a:pPr indent="-311150" lvl="0" marL="457200" rtl="0" algn="l">
              <a:spcBef>
                <a:spcPts val="0"/>
              </a:spcBef>
              <a:spcAft>
                <a:spcPts val="0"/>
              </a:spcAft>
              <a:buSzPts val="1300"/>
              <a:buChar char="●"/>
            </a:pPr>
            <a:r>
              <a:rPr lang="nl"/>
              <a:t>Mass: 843682 kg</a:t>
            </a:r>
            <a:endParaRPr/>
          </a:p>
          <a:p>
            <a:pPr indent="-311150" lvl="0" marL="457200" rtl="0" algn="l">
              <a:spcBef>
                <a:spcPts val="0"/>
              </a:spcBef>
              <a:spcAft>
                <a:spcPts val="0"/>
              </a:spcAft>
              <a:buSzPts val="1300"/>
              <a:buChar char="●"/>
            </a:pPr>
            <a:r>
              <a:rPr lang="nl"/>
              <a:t/>
            </a:r>
            <a:r>
              <a:rPr lang="en-US" dirty="0" smtClean="0">
                <a:hlinkClick r:id="rId20" tgtFrame="_blank"/>
              </a:rPr>
              <a:t>Website</a:t>
            </a:r>
            <a:r>
              <a:t/>
            </a:r>
            <a:endParaRPr/>
          </a:p>
        </p:txBody>
      </p:sp>
      <p:pic>
        <p:nvPicPr>
          <p:cNvPr id="2" name="Picture 1">
            <a:hlinkClick r:id="rId1311"/>
          </p:cNvPr>
          <p:cNvPicPr>
            <a:picLocks noChangeAspect="1"/>
          </p:cNvPicPr>
          <p:nvPr/>
        </p:nvPicPr>
        <p:blipFill>
          <a:blip r:embed="rId1310"> </a:blip>
          <a:stretch>
            <a:fillRect/>
          </a:stretch>
        </p:blipFill>
        <p:spPr>
          <a:xfrm>
            <a:off x="4572150" y="1990725"/>
            <a:ext cx="3171825" cy="23812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Lauren Foss</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2003</a:t>
            </a:r>
            <a:endParaRPr/>
          </a:p>
          <a:p>
            <a:pPr indent="-311150" lvl="0" marL="457200" rtl="0" algn="l">
              <a:spcBef>
                <a:spcPts val="0"/>
              </a:spcBef>
              <a:spcAft>
                <a:spcPts val="0"/>
              </a:spcAft>
              <a:buSzPts val="1300"/>
              <a:buChar char="●"/>
            </a:pPr>
            <a:r>
              <a:rPr lang="nl"/>
              <a:t>Mass: 741170 kg</a:t>
            </a:r>
            <a:endParaRPr/>
          </a:p>
          <a:p>
            <a:pPr indent="-311150" lvl="0" marL="457200" rtl="0" algn="l">
              <a:spcBef>
                <a:spcPts val="0"/>
              </a:spcBef>
              <a:spcAft>
                <a:spcPts val="0"/>
              </a:spcAft>
              <a:buSzPts val="1300"/>
              <a:buChar char="●"/>
            </a:pPr>
            <a:r>
              <a:rPr lang="nl"/>
              <a:t/>
            </a:r>
            <a:r>
              <a:rPr lang="en-US" dirty="0" smtClean="0">
                <a:hlinkClick r:id="rId21" tgtFrame="_blank"/>
              </a:rPr>
              <a:t>Website</a:t>
            </a:r>
            <a:r>
              <a:t/>
            </a:r>
            <a:endParaRPr/>
          </a:p>
        </p:txBody>
      </p:sp>
      <p:pic>
        <p:nvPicPr>
          <p:cNvPr id="2" name="Picture 1">
            <a:hlinkClick r:id="rId1313"/>
          </p:cNvPr>
          <p:cNvPicPr>
            <a:picLocks noChangeAspect="1"/>
          </p:cNvPicPr>
          <p:nvPr/>
        </p:nvPicPr>
        <p:blipFill>
          <a:blip r:embed="rId1312"> </a:blip>
          <a:stretch>
            <a:fillRect/>
          </a:stretch>
        </p:blipFill>
        <p:spPr>
          <a:xfrm>
            <a:off x="4572150" y="1990725"/>
            <a:ext cx="3562350" cy="23812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Shelia Bordelon</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2014</a:t>
            </a:r>
            <a:endParaRPr/>
          </a:p>
          <a:p>
            <a:pPr indent="-311150" lvl="0" marL="457200" rtl="0" algn="l">
              <a:spcBef>
                <a:spcPts val="0"/>
              </a:spcBef>
              <a:spcAft>
                <a:spcPts val="0"/>
              </a:spcAft>
              <a:buSzPts val="1300"/>
              <a:buChar char="●"/>
            </a:pPr>
            <a:r>
              <a:rPr lang="nl"/>
              <a:t>Mass: 2097411 kg</a:t>
            </a:r>
            <a:endParaRPr/>
          </a:p>
          <a:p>
            <a:pPr indent="-311150" lvl="0" marL="457200" rtl="0" algn="l">
              <a:spcBef>
                <a:spcPts val="0"/>
              </a:spcBef>
              <a:spcAft>
                <a:spcPts val="0"/>
              </a:spcAft>
              <a:buSzPts val="1300"/>
              <a:buChar char="●"/>
            </a:pPr>
            <a:r>
              <a:rPr lang="nl"/>
              <a:t/>
            </a:r>
            <a:r>
              <a:rPr lang="en-US" dirty="0" smtClean="0">
                <a:hlinkClick r:id="rId22" tgtFrame="_blank"/>
              </a:rPr>
              <a:t>Website</a:t>
            </a:r>
            <a:r>
              <a:t/>
            </a:r>
            <a:endParaRPr/>
          </a:p>
        </p:txBody>
      </p:sp>
      <p:pic>
        <p:nvPicPr>
          <p:cNvPr id="2" name="Picture 1">
            <a:hlinkClick r:id="rId1315"/>
          </p:cNvPr>
          <p:cNvPicPr>
            <a:picLocks noChangeAspect="1"/>
          </p:cNvPicPr>
          <p:nvPr/>
        </p:nvPicPr>
        <p:blipFill>
          <a:blip r:embed="rId1314"> </a:blip>
          <a:stretch>
            <a:fillRect/>
          </a:stretch>
        </p:blipFill>
        <p:spPr>
          <a:xfrm>
            <a:off x="4572150" y="1990725"/>
            <a:ext cx="381000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Mr. Jonah</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Barge Tug</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1944</a:t>
            </a:r>
            <a:endParaRPr/>
          </a:p>
          <a:p>
            <a:pPr indent="-311150" lvl="0" marL="457200" rtl="0" algn="l">
              <a:spcBef>
                <a:spcPts val="0"/>
              </a:spcBef>
              <a:spcAft>
                <a:spcPts val="0"/>
              </a:spcAft>
              <a:buSzPts val="1300"/>
              <a:buChar char="●"/>
            </a:pPr>
            <a:r>
              <a:rPr lang="nl"/>
              <a:t>Mass: 445428 kg</a:t>
            </a:r>
            <a:endParaRPr/>
          </a:p>
          <a:p>
            <a:pPr indent="-311150" lvl="0" marL="457200" rtl="0" algn="l">
              <a:spcBef>
                <a:spcPts val="0"/>
              </a:spcBef>
              <a:spcAft>
                <a:spcPts val="0"/>
              </a:spcAft>
              <a:buSzPts val="1300"/>
              <a:buChar char="●"/>
            </a:pPr>
            <a:r>
              <a:rPr lang="nl"/>
              <a:t/>
            </a:r>
            <a:r>
              <a:rPr lang="en-US" dirty="0" smtClean="0">
                <a:hlinkClick r:id="rId23" tgtFrame="_blank"/>
              </a:rPr>
              <a:t>Website</a:t>
            </a:r>
            <a:r>
              <a:t/>
            </a:r>
            <a:endParaRPr/>
          </a:p>
        </p:txBody>
      </p:sp>
      <p:pic>
        <p:nvPicPr>
          <p:cNvPr id="2" name="Picture 1">
            <a:hlinkClick r:id="rId1317"/>
          </p:cNvPr>
          <p:cNvPicPr>
            <a:picLocks noChangeAspect="1"/>
          </p:cNvPicPr>
          <p:nvPr/>
        </p:nvPicPr>
        <p:blipFill>
          <a:blip r:embed="rId1316"> </a:blip>
          <a:stretch>
            <a:fillRect/>
          </a:stretch>
        </p:blipFill>
        <p:spPr>
          <a:xfrm>
            <a:off x="4572150" y="1990725"/>
            <a:ext cx="3571875" cy="2381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Ship: HOS Briarwood</a:t>
            </a:r>
            <a:endParaRPr/>
          </a:p>
        </p:txBody>
      </p:sp>
      <p:sp>
        <p:nvSpPr>
          <p:cNvPr id="205" name="Google Shape;205;p25"/>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Roles: </a:t>
            </a:r>
            <a:endParaRPr/>
          </a:p>
          <a:p>
            <a:pPr indent="-298450" lvl="1" marL="914400" rtl="0" algn="l">
              <a:spcBef>
                <a:spcPts val="0"/>
              </a:spcBef>
              <a:spcAft>
                <a:spcPts val="0"/>
              </a:spcAft>
              <a:buSzPts val="1100"/>
              <a:buChar char="○"/>
            </a:pPr>
            <a:r>
              <a:rPr lang="nl"/>
              <a:t>Fairing Recovery</a:t>
            </a:r>
            <a:endParaRPr/>
          </a:p>
          <a:p>
            <a:pPr indent="-298450" lvl="1" marL="914400" rtl="0" algn="l">
              <a:spcBef>
                <a:spcPts val="0"/>
              </a:spcBef>
              <a:spcAft>
                <a:spcPts val="0"/>
              </a:spcAft>
              <a:buSzPts val="1100"/>
              <a:buChar char="○"/>
            </a:pPr>
            <a:r>
              <a:rPr lang="nl"/>
              <a:t>Support Ship</a:t>
            </a:r>
            <a:endParaRPr/>
          </a:p>
          <a:p>
            <a:pPr indent="-298450" lvl="1" marL="914400" rtl="0" algn="l">
              <a:spcBef>
                <a:spcPts val="0"/>
              </a:spcBef>
              <a:spcAft>
                <a:spcPts val="0"/>
              </a:spcAft>
              <a:buSzPts val="1100"/>
              <a:buChar char="○"/>
            </a:pPr>
            <a:r>
              <a:rPr lang="nl"/>
              <a:t/>
            </a:r>
            <a:endParaRPr/>
          </a:p>
          <a:p>
            <a:pPr indent="-311150" lvl="0" marL="457200" rtl="0" algn="l">
              <a:spcBef>
                <a:spcPts val="0"/>
              </a:spcBef>
              <a:spcAft>
                <a:spcPts val="0"/>
              </a:spcAft>
              <a:buSzPts val="1300"/>
              <a:buChar char="●"/>
            </a:pPr>
            <a:r>
              <a:rPr lang="nl"/>
              <a:t>Home port: Port Canaveral</a:t>
            </a:r>
            <a:endParaRPr/>
          </a:p>
          <a:p>
            <a:pPr indent="-311150" lvl="0" marL="457200" rtl="0" algn="l">
              <a:spcBef>
                <a:spcPts val="0"/>
              </a:spcBef>
              <a:spcAft>
                <a:spcPts val="0"/>
              </a:spcAft>
              <a:buSzPts val="1300"/>
              <a:buChar char="●"/>
            </a:pPr>
            <a:r>
              <a:rPr lang="nl"/>
              <a:t>Year built: 2015</a:t>
            </a:r>
            <a:endParaRPr/>
          </a:p>
          <a:p>
            <a:pPr indent="-311150" lvl="0" marL="457200" rtl="0" algn="l">
              <a:spcBef>
                <a:spcPts val="0"/>
              </a:spcBef>
              <a:spcAft>
                <a:spcPts val="0"/>
              </a:spcAft>
              <a:buSzPts val="1300"/>
              <a:buChar char="●"/>
            </a:pPr>
            <a:r>
              <a:rPr lang="nl"/>
              <a:t>Mass: 4616663 kg</a:t>
            </a:r>
            <a:endParaRPr/>
          </a:p>
          <a:p>
            <a:pPr indent="-311150" lvl="0" marL="457200" rtl="0" algn="l">
              <a:spcBef>
                <a:spcPts val="0"/>
              </a:spcBef>
              <a:spcAft>
                <a:spcPts val="0"/>
              </a:spcAft>
              <a:buSzPts val="1300"/>
              <a:buChar char="●"/>
            </a:pPr>
            <a:r>
              <a:rPr lang="nl"/>
              <a:t/>
            </a:r>
            <a:r>
              <a:rPr lang="en-US" dirty="0" smtClean="0">
                <a:hlinkClick r:id="rId24" tgtFrame="_blank"/>
              </a:rPr>
              <a:t>Website</a:t>
            </a:r>
            <a:r>
              <a:t/>
            </a:r>
            <a:endParaRPr/>
          </a:p>
        </p:txBody>
      </p:sp>
      <p:pic>
        <p:nvPicPr>
          <p:cNvPr id="2" name="Picture 1">
            <a:hlinkClick r:id="rId1319"/>
          </p:cNvPr>
          <p:cNvPicPr>
            <a:picLocks noChangeAspect="1"/>
          </p:cNvPicPr>
          <p:nvPr/>
        </p:nvPicPr>
        <p:blipFill>
          <a:blip r:embed="rId1318"> </a:blip>
          <a:stretch>
            <a:fillRect/>
          </a:stretch>
        </p:blipFill>
        <p:spPr>
          <a:xfrm>
            <a:off x="4572150" y="1990725"/>
            <a:ext cx="3571875" cy="237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Falcon Heavy</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70 m</a:t>
            </a:r>
            <a:endParaRPr/>
          </a:p>
          <a:p>
            <a:pPr indent="-311150" lvl="0" marL="457200" rtl="0" algn="l">
              <a:spcBef>
                <a:spcPts val="0"/>
              </a:spcBef>
              <a:spcAft>
                <a:spcPts val="0"/>
              </a:spcAft>
              <a:buSzPts val="1300"/>
              <a:buChar char="●"/>
            </a:pPr>
            <a:r>
              <a:rPr lang="nl"/>
              <a:t>Diameter: 12.2 m</a:t>
            </a:r>
            <a:endParaRPr/>
          </a:p>
          <a:p>
            <a:pPr indent="-311150" lvl="0" marL="457200" rtl="0" algn="l">
              <a:spcBef>
                <a:spcPts val="0"/>
              </a:spcBef>
              <a:spcAft>
                <a:spcPts val="0"/>
              </a:spcAft>
              <a:buSzPts val="1300"/>
              <a:buChar char="●"/>
            </a:pPr>
            <a:r>
              <a:rPr lang="nl"/>
              <a:t>Mass: 1420788 kg</a:t>
            </a:r>
            <a:endParaRPr/>
          </a:p>
          <a:p>
            <a:pPr indent="-311150" lvl="0" marL="457200" rtl="0" algn="l">
              <a:spcBef>
                <a:spcPts val="0"/>
              </a:spcBef>
              <a:spcAft>
                <a:spcPts val="0"/>
              </a:spcAft>
              <a:buSzPts val="1300"/>
              <a:buChar char="●"/>
            </a:pPr>
            <a:r>
              <a:rPr lang="nl"/>
              <a:t>First flight: 2018-02-06</a:t>
            </a:r>
            <a:endParaRPr/>
          </a:p>
          <a:p>
            <a:pPr indent="-311150" lvl="0" marL="457200" rtl="0" algn="l">
              <a:spcBef>
                <a:spcPts val="0"/>
              </a:spcBef>
              <a:spcAft>
                <a:spcPts val="0"/>
              </a:spcAft>
              <a:buSzPts val="1300"/>
              <a:buChar char="●"/>
            </a:pPr>
            <a:r>
              <a:rPr lang="nl"/>
              <a:t>Description: With the ability to lift into orbit over 54 metric tons (119,000 lb)--a mass equivalent to a 737 jetliner loaded with passengers, crew, luggage and fuel--Falcon Heavy can lift more than twice the payload of the next closest operational vehicle, the Delta IV Heavy, at one-third the cost.</a:t>
            </a:r>
            <a:endParaRPr/>
          </a:p>
          <a:p>
            <a:pPr indent="-311150" lvl="0" marL="457200" rtl="0" algn="l">
              <a:spcBef>
                <a:spcPts val="0"/>
              </a:spcBef>
              <a:spcAft>
                <a:spcPts val="0"/>
              </a:spcAft>
              <a:buSzPts val="1300"/>
              <a:buChar char="●"/>
            </a:pPr>
            <a:r>
              <a:rPr lang="nl"/>
              <a:t/>
            </a:r>
            <a:r>
              <a:rPr lang="en-US" dirty="0" smtClean="0">
                <a:hlinkClick r:id="rId5" tgtFrame="_blank"/>
              </a:rPr>
              <a:t>Wikipedia</a:t>
            </a:r>
            <a:r>
              <a:t/>
            </a:r>
            <a:endParaRPr/>
          </a:p>
        </p:txBody>
      </p:sp>
      <p:pic>
        <p:nvPicPr>
          <p:cNvPr id="2" name="Picture 1">
            <a:hlinkClick r:id="rId1239"/>
          </p:cNvPr>
          <p:cNvPicPr>
            <a:picLocks noChangeAspect="1"/>
          </p:cNvPicPr>
          <p:nvPr/>
        </p:nvPicPr>
        <p:blipFill>
          <a:blip r:embed="rId1238"> </a:blip>
          <a:stretch>
            <a:fillRect/>
          </a:stretch>
        </p:blipFill>
        <p:spPr>
          <a:xfrm>
            <a:off x="4572150" y="1990725"/>
            <a:ext cx="3562350" cy="2381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 Starship</a:t>
            </a:r>
            <a:endParaRPr/>
          </a:p>
        </p:txBody>
      </p:sp>
      <p:sp>
        <p:nvSpPr>
          <p:cNvPr id="147" name="Google Shape;147;p1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Height: 118 m</a:t>
            </a:r>
            <a:endParaRPr/>
          </a:p>
          <a:p>
            <a:pPr indent="-311150" lvl="0" marL="457200" rtl="0" algn="l">
              <a:spcBef>
                <a:spcPts val="0"/>
              </a:spcBef>
              <a:spcAft>
                <a:spcPts val="0"/>
              </a:spcAft>
              <a:buSzPts val="1300"/>
              <a:buChar char="●"/>
            </a:pPr>
            <a:r>
              <a:rPr lang="nl"/>
              <a:t>Diameter: 9 m</a:t>
            </a:r>
            <a:endParaRPr/>
          </a:p>
          <a:p>
            <a:pPr indent="-311150" lvl="0" marL="457200" rtl="0" algn="l">
              <a:spcBef>
                <a:spcPts val="0"/>
              </a:spcBef>
              <a:spcAft>
                <a:spcPts val="0"/>
              </a:spcAft>
              <a:buSzPts val="1300"/>
              <a:buChar char="●"/>
            </a:pPr>
            <a:r>
              <a:rPr lang="nl"/>
              <a:t>Mass: 1335000 kg</a:t>
            </a:r>
            <a:endParaRPr/>
          </a:p>
          <a:p>
            <a:pPr indent="-311150" lvl="0" marL="457200" rtl="0" algn="l">
              <a:spcBef>
                <a:spcPts val="0"/>
              </a:spcBef>
              <a:spcAft>
                <a:spcPts val="0"/>
              </a:spcAft>
              <a:buSzPts val="1300"/>
              <a:buChar char="●"/>
            </a:pPr>
            <a:r>
              <a:rPr lang="nl"/>
              <a:t>First flight: 2021-12-01</a:t>
            </a:r>
            <a:endParaRPr/>
          </a:p>
          <a:p>
            <a:pPr indent="-311150" lvl="0" marL="457200" rtl="0" algn="l">
              <a:spcBef>
                <a:spcPts val="0"/>
              </a:spcBef>
              <a:spcAft>
                <a:spcPts val="0"/>
              </a:spcAft>
              <a:buSzPts val="1300"/>
              <a:buChar char="●"/>
            </a:pPr>
            <a:r>
              <a:rPr lang="nl"/>
              <a:t>Description: Starship and Super Heavy Rocket represent a fully reusable transportation system designed to service all Earth orbit needs as well as the Moon and Mars.</a:t>
            </a:r>
            <a:endParaRPr/>
          </a:p>
          <a:p>
            <a:pPr indent="-311150" lvl="0" marL="457200" rtl="0" algn="l">
              <a:spcBef>
                <a:spcPts val="0"/>
              </a:spcBef>
              <a:spcAft>
                <a:spcPts val="0"/>
              </a:spcAft>
              <a:buSzPts val="1300"/>
              <a:buChar char="●"/>
            </a:pPr>
            <a:r>
              <a:rPr lang="nl"/>
              <a:t/>
            </a:r>
            <a:r>
              <a:rPr lang="en-US" dirty="0" smtClean="0">
                <a:hlinkClick r:id="rId6" tgtFrame="_blank"/>
              </a:rPr>
              <a:t>Wikipedia</a:t>
            </a:r>
            <a:r>
              <a:t/>
            </a:r>
            <a:endParaRPr/>
          </a:p>
        </p:txBody>
      </p:sp>
      <p:pic>
        <p:nvPicPr>
          <p:cNvPr id="2" name="Picture 1">
            <a:hlinkClick r:id="rId1241"/>
          </p:cNvPr>
          <p:cNvPicPr>
            <a:picLocks noChangeAspect="1"/>
          </p:cNvPicPr>
          <p:nvPr/>
        </p:nvPicPr>
        <p:blipFill>
          <a:blip r:embed="rId1240"> </a:blip>
          <a:stretch>
            <a:fillRect/>
          </a:stretch>
        </p:blipFill>
        <p:spPr>
          <a:xfrm>
            <a:off x="4572150" y="1990725"/>
            <a:ext cx="3810000" cy="233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Rockets: cost per launch</a:t>
            </a:r>
            <a:endParaRPr/>
          </a:p>
        </p:txBody>
      </p:sp>
      <p:graphicFrame>
        <p:nvGraphicFramePr>
          <p:cNvPr id="3374" name="Chart 3"/>
          <p:cNvGraphicFramePr/>
          <p:nvPr>
                    </p:nvPr>
        </p:nvGraphicFramePr>
        <p:xfrm>
          <a:off x="819150" y="1529125"/>
          <a:ext cx="7620000" cy="2857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Dragons</a:t>
            </a:r>
            <a:endParaRPr/>
          </a:p>
        </p:txBody>
      </p:sp>
      <p:sp>
        <p:nvSpPr>
          <p:cNvPr id="160" name="Google Shape;160;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Data about the dragon capsules of SpaceX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